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1" r:id="rId1"/>
  </p:sldMasterIdLst>
  <p:notesMasterIdLst>
    <p:notesMasterId r:id="rId17"/>
  </p:notesMasterIdLst>
  <p:sldIdLst>
    <p:sldId id="368" r:id="rId2"/>
    <p:sldId id="416" r:id="rId3"/>
    <p:sldId id="408" r:id="rId4"/>
    <p:sldId id="417" r:id="rId5"/>
    <p:sldId id="405" r:id="rId6"/>
    <p:sldId id="406" r:id="rId7"/>
    <p:sldId id="403" r:id="rId8"/>
    <p:sldId id="407" r:id="rId9"/>
    <p:sldId id="409" r:id="rId10"/>
    <p:sldId id="418" r:id="rId11"/>
    <p:sldId id="419" r:id="rId12"/>
    <p:sldId id="420" r:id="rId13"/>
    <p:sldId id="400" r:id="rId14"/>
    <p:sldId id="415" r:id="rId15"/>
    <p:sldId id="421" r:id="rId16"/>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8195"/>
    <a:srgbClr val="9BC341"/>
    <a:srgbClr val="005432"/>
    <a:srgbClr val="D50033"/>
    <a:srgbClr val="000000"/>
    <a:srgbClr val="B7CE88"/>
    <a:srgbClr val="FFE2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15" autoAdjust="0"/>
    <p:restoredTop sz="79316" autoAdjust="0"/>
  </p:normalViewPr>
  <p:slideViewPr>
    <p:cSldViewPr>
      <p:cViewPr varScale="1">
        <p:scale>
          <a:sx n="68" d="100"/>
          <a:sy n="68" d="100"/>
        </p:scale>
        <p:origin x="1548"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fontAlgn="auto">
              <a:spcBef>
                <a:spcPts val="0"/>
              </a:spcBef>
              <a:spcAft>
                <a:spcPts val="0"/>
              </a:spcAft>
              <a:defRPr sz="1200">
                <a:latin typeface="+mn-lt"/>
                <a:cs typeface="+mn-cs"/>
              </a:defRPr>
            </a:lvl1pPr>
          </a:lstStyle>
          <a:p>
            <a:pPr>
              <a:defRPr/>
            </a:pPr>
            <a:fld id="{91608B11-0268-40C3-A001-E4BCBF59D14C}" type="datetimeFigureOut">
              <a:rPr lang="en-US"/>
              <a:pPr>
                <a:defRPr/>
              </a:pPr>
              <a:t>7/6/2016</a:t>
            </a:fld>
            <a:endParaRPr lang="en-GB"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GB" noProof="0" dirty="0" smtClean="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fontAlgn="auto">
              <a:spcBef>
                <a:spcPts val="0"/>
              </a:spcBef>
              <a:spcAft>
                <a:spcPts val="0"/>
              </a:spcAft>
              <a:defRPr sz="1200">
                <a:latin typeface="+mn-lt"/>
                <a:cs typeface="+mn-cs"/>
              </a:defRPr>
            </a:lvl1pPr>
          </a:lstStyle>
          <a:p>
            <a:pPr>
              <a:defRPr/>
            </a:pPr>
            <a:fld id="{4C2AA7E0-0682-4581-A0C8-4775CCCA6F9F}" type="slidenum">
              <a:rPr lang="en-GB"/>
              <a:pPr>
                <a:defRPr/>
              </a:pPr>
              <a:t>‹N°›</a:t>
            </a:fld>
            <a:endParaRPr lang="en-GB" dirty="0"/>
          </a:p>
        </p:txBody>
      </p:sp>
    </p:spTree>
    <p:extLst>
      <p:ext uri="{BB962C8B-B14F-4D97-AF65-F5344CB8AC3E}">
        <p14:creationId xmlns:p14="http://schemas.microsoft.com/office/powerpoint/2010/main" val="42754250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a:lstStyle/>
          <a:p>
            <a:r>
              <a:rPr lang="en-US" dirty="0" smtClean="0"/>
              <a:t>The UNESCO PERSIST content </a:t>
            </a:r>
            <a:r>
              <a:rPr lang="en-US" dirty="0" err="1" smtClean="0"/>
              <a:t>taks</a:t>
            </a:r>
            <a:r>
              <a:rPr lang="en-US" dirty="0" smtClean="0"/>
              <a:t> force and the Guidelines for the selection of digital heritage for </a:t>
            </a:r>
            <a:r>
              <a:rPr lang="en-US" dirty="0" err="1" smtClean="0"/>
              <a:t>longterm</a:t>
            </a:r>
            <a:r>
              <a:rPr lang="en-US" smtClean="0"/>
              <a:t>-preservation</a:t>
            </a:r>
          </a:p>
        </p:txBody>
      </p:sp>
      <p:sp>
        <p:nvSpPr>
          <p:cNvPr id="4" name="Slide Number Placeholder 3"/>
          <p:cNvSpPr>
            <a:spLocks noGrp="1"/>
          </p:cNvSpPr>
          <p:nvPr>
            <p:ph type="sldNum" sz="quarter" idx="5"/>
          </p:nvPr>
        </p:nvSpPr>
        <p:spPr/>
        <p:txBody>
          <a:bodyPr/>
          <a:lstStyle/>
          <a:p>
            <a:fld id="{9AC3944C-8C3F-4F8D-8A57-735C03AFED49}" type="slidenum">
              <a:rPr lang="en-GB"/>
              <a:pPr/>
              <a:t>1</a:t>
            </a:fld>
            <a:endParaRPr lang="en-GB"/>
          </a:p>
        </p:txBody>
      </p:sp>
    </p:spTree>
    <p:extLst>
      <p:ext uri="{BB962C8B-B14F-4D97-AF65-F5344CB8AC3E}">
        <p14:creationId xmlns:p14="http://schemas.microsoft.com/office/powerpoint/2010/main" val="18762856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pPr>
              <a:defRPr/>
            </a:pPr>
            <a:fld id="{4C2AA7E0-0682-4581-A0C8-4775CCCA6F9F}" type="slidenum">
              <a:rPr lang="en-GB" smtClean="0"/>
              <a:pPr>
                <a:defRPr/>
              </a:pPr>
              <a:t>11</a:t>
            </a:fld>
            <a:endParaRPr lang="en-GB" dirty="0"/>
          </a:p>
        </p:txBody>
      </p:sp>
    </p:spTree>
    <p:extLst>
      <p:ext uri="{BB962C8B-B14F-4D97-AF65-F5344CB8AC3E}">
        <p14:creationId xmlns:p14="http://schemas.microsoft.com/office/powerpoint/2010/main" val="40929873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err="1" smtClean="0"/>
              <a:t>Otherwise</a:t>
            </a:r>
            <a:r>
              <a:rPr lang="nl-NL" dirty="0" smtClean="0"/>
              <a:t>, </a:t>
            </a:r>
            <a:r>
              <a:rPr lang="nl-NL" dirty="0" err="1" smtClean="0"/>
              <a:t>gaps</a:t>
            </a:r>
            <a:r>
              <a:rPr lang="nl-NL" dirty="0" smtClean="0"/>
              <a:t> </a:t>
            </a:r>
            <a:r>
              <a:rPr lang="nl-NL" dirty="0" err="1" smtClean="0"/>
              <a:t>and</a:t>
            </a:r>
            <a:r>
              <a:rPr lang="nl-NL" dirty="0" smtClean="0"/>
              <a:t> bias</a:t>
            </a:r>
            <a:endParaRPr lang="nl-NL" dirty="0"/>
          </a:p>
        </p:txBody>
      </p:sp>
      <p:sp>
        <p:nvSpPr>
          <p:cNvPr id="4" name="Slide Number Placeholder 3"/>
          <p:cNvSpPr>
            <a:spLocks noGrp="1"/>
          </p:cNvSpPr>
          <p:nvPr>
            <p:ph type="sldNum" sz="quarter" idx="10"/>
          </p:nvPr>
        </p:nvSpPr>
        <p:spPr/>
        <p:txBody>
          <a:bodyPr/>
          <a:lstStyle/>
          <a:p>
            <a:pPr>
              <a:defRPr/>
            </a:pPr>
            <a:fld id="{4C2AA7E0-0682-4581-A0C8-4775CCCA6F9F}" type="slidenum">
              <a:rPr lang="en-GB" smtClean="0"/>
              <a:pPr>
                <a:defRPr/>
              </a:pPr>
              <a:t>12</a:t>
            </a:fld>
            <a:endParaRPr lang="en-GB" dirty="0"/>
          </a:p>
        </p:txBody>
      </p:sp>
    </p:spTree>
    <p:extLst>
      <p:ext uri="{BB962C8B-B14F-4D97-AF65-F5344CB8AC3E}">
        <p14:creationId xmlns:p14="http://schemas.microsoft.com/office/powerpoint/2010/main" val="31163437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 the current situation of</a:t>
            </a:r>
            <a:r>
              <a:rPr lang="en-GB" baseline="0" dirty="0" smtClean="0"/>
              <a:t> rapidly evolving technology, we HAVE to select digital heritage we want to preserve as we cannot predict what possibilities will be </a:t>
            </a:r>
            <a:r>
              <a:rPr lang="en-GB" baseline="0" dirty="0" err="1" smtClean="0"/>
              <a:t>availablein</a:t>
            </a:r>
            <a:r>
              <a:rPr lang="en-GB" baseline="0" dirty="0" smtClean="0"/>
              <a:t> the future. </a:t>
            </a:r>
          </a:p>
          <a:p>
            <a:r>
              <a:rPr lang="en-GB" baseline="0" dirty="0" smtClean="0"/>
              <a:t>If we do not select now, there is a high chance that large quantities of heritage will be lost and future generation will not be able to benefit from the achievements of the current generations.</a:t>
            </a:r>
          </a:p>
          <a:p>
            <a:r>
              <a:rPr lang="en-GB" baseline="0" dirty="0" smtClean="0"/>
              <a:t>For this institutions need to evaluate the SIGNIFICANCE, SUSTAINABILTY and AVAILABILITY of the digital heritage presented in order to make an informed decision on where to select the heritage for preservation or not. </a:t>
            </a:r>
            <a:endParaRPr lang="nl-NL" dirty="0"/>
          </a:p>
        </p:txBody>
      </p:sp>
      <p:sp>
        <p:nvSpPr>
          <p:cNvPr id="4" name="Slide Number Placeholder 3"/>
          <p:cNvSpPr>
            <a:spLocks noGrp="1"/>
          </p:cNvSpPr>
          <p:nvPr>
            <p:ph type="sldNum" sz="quarter" idx="10"/>
          </p:nvPr>
        </p:nvSpPr>
        <p:spPr/>
        <p:txBody>
          <a:bodyPr/>
          <a:lstStyle/>
          <a:p>
            <a:pPr>
              <a:defRPr/>
            </a:pPr>
            <a:fld id="{4C2AA7E0-0682-4581-A0C8-4775CCCA6F9F}" type="slidenum">
              <a:rPr lang="en-GB" smtClean="0"/>
              <a:pPr>
                <a:defRPr/>
              </a:pPr>
              <a:t>13</a:t>
            </a:fld>
            <a:endParaRPr lang="en-GB" dirty="0"/>
          </a:p>
        </p:txBody>
      </p:sp>
    </p:spTree>
    <p:extLst>
      <p:ext uri="{BB962C8B-B14F-4D97-AF65-F5344CB8AC3E}">
        <p14:creationId xmlns:p14="http://schemas.microsoft.com/office/powerpoint/2010/main" val="37299619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886418B-8D30-43DB-BA4E-2ADB92A86596}" type="slidenum">
              <a:rPr lang="en-GB" altLang="fr-FR"/>
              <a:pPr/>
              <a:t>14</a:t>
            </a:fld>
            <a:endParaRPr lang="en-GB" altLang="fr-FR"/>
          </a:p>
        </p:txBody>
      </p:sp>
      <p:sp>
        <p:nvSpPr>
          <p:cNvPr id="28673" name="Rectangle 1"/>
          <p:cNvSpPr txBox="1">
            <a:spLocks noGrp="1" noRot="1" noChangeAspect="1" noChangeArrowheads="1"/>
          </p:cNvSpPr>
          <p:nvPr>
            <p:ph type="sldImg"/>
          </p:nvPr>
        </p:nvSpPr>
        <p:spPr bwMode="auto">
          <a:xfrm>
            <a:off x="1184275" y="708025"/>
            <a:ext cx="4654550" cy="34909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674" name="Rectangle 2"/>
          <p:cNvSpPr txBox="1">
            <a:spLocks noGrp="1" noChangeArrowheads="1"/>
          </p:cNvSpPr>
          <p:nvPr>
            <p:ph type="body" idx="1"/>
          </p:nvPr>
        </p:nvSpPr>
        <p:spPr bwMode="auto">
          <a:xfrm>
            <a:off x="701675" y="4421188"/>
            <a:ext cx="5618163" cy="41878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extLst>
      <p:ext uri="{BB962C8B-B14F-4D97-AF65-F5344CB8AC3E}">
        <p14:creationId xmlns:p14="http://schemas.microsoft.com/office/powerpoint/2010/main" val="2078704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9FF38A7A-561C-4CAB-84A7-306CCE911AB3}" type="slidenum">
              <a:rPr lang="en-GB" altLang="fr-FR"/>
              <a:pPr/>
              <a:t>3</a:t>
            </a:fld>
            <a:endParaRPr lang="en-GB" altLang="fr-FR"/>
          </a:p>
        </p:txBody>
      </p:sp>
      <p:sp>
        <p:nvSpPr>
          <p:cNvPr id="21505" name="Rectangle 1"/>
          <p:cNvSpPr txBox="1">
            <a:spLocks noGrp="1" noRot="1" noChangeAspect="1" noChangeArrowheads="1"/>
          </p:cNvSpPr>
          <p:nvPr>
            <p:ph type="sldImg"/>
          </p:nvPr>
        </p:nvSpPr>
        <p:spPr bwMode="auto">
          <a:xfrm>
            <a:off x="1184275" y="698500"/>
            <a:ext cx="4654550" cy="34909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6" name="Text Box 2"/>
          <p:cNvSpPr txBox="1">
            <a:spLocks noGrp="1" noChangeArrowheads="1"/>
          </p:cNvSpPr>
          <p:nvPr>
            <p:ph type="body" idx="1"/>
          </p:nvPr>
        </p:nvSpPr>
        <p:spPr bwMode="auto">
          <a:xfrm>
            <a:off x="701675" y="4421188"/>
            <a:ext cx="5618163" cy="41878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marL="215900" indent="-214313" eaLnBrk="1">
              <a:spcBef>
                <a:spcPct val="0"/>
              </a:spcBef>
              <a:tabLst>
                <a:tab pos="723900" algn="l"/>
                <a:tab pos="1447800" algn="l"/>
                <a:tab pos="2171700" algn="l"/>
                <a:tab pos="2895600" algn="l"/>
                <a:tab pos="3619500" algn="l"/>
                <a:tab pos="4343400" algn="l"/>
                <a:tab pos="5067300" algn="l"/>
              </a:tabLst>
            </a:pPr>
            <a:r>
              <a:rPr lang="en-GB" altLang="fr-FR" sz="2000" dirty="0">
                <a:latin typeface="Arial" panose="020B0604020202020204" pitchFamily="34" charset="0"/>
                <a:cs typeface="Arial Unicode MS" panose="020B0604020202020204" pitchFamily="34" charset="-128"/>
              </a:rPr>
              <a:t>Stressing the point that it is essential, if not already to late, to tackle digital preservation and that selection is essential. National institutions need to step forward and address this subject and need adequate funding from the government to do their job.</a:t>
            </a:r>
          </a:p>
          <a:p>
            <a:pPr marL="215900" indent="-214313" eaLnBrk="1">
              <a:spcBef>
                <a:spcPct val="0"/>
              </a:spcBef>
              <a:tabLst>
                <a:tab pos="723900" algn="l"/>
                <a:tab pos="1447800" algn="l"/>
                <a:tab pos="2171700" algn="l"/>
                <a:tab pos="2895600" algn="l"/>
                <a:tab pos="3619500" algn="l"/>
                <a:tab pos="4343400" algn="l"/>
                <a:tab pos="5067300" algn="l"/>
              </a:tabLst>
            </a:pPr>
            <a:r>
              <a:rPr lang="en-GB" altLang="fr-FR" sz="2000" dirty="0">
                <a:latin typeface="Arial" panose="020B0604020202020204" pitchFamily="34" charset="0"/>
                <a:cs typeface="Arial Unicode MS" panose="020B0604020202020204" pitchFamily="34" charset="-128"/>
              </a:rPr>
              <a:t>If selection and preservation of digital heritage is not addressed NOW, there is a high risk of loosing decades worth of content and leaving a significant digital black hole for future generations. </a:t>
            </a:r>
          </a:p>
        </p:txBody>
      </p:sp>
      <p:sp>
        <p:nvSpPr>
          <p:cNvPr id="21507" name="Text Box 3"/>
          <p:cNvSpPr txBox="1">
            <a:spLocks noChangeArrowheads="1"/>
          </p:cNvSpPr>
          <p:nvPr/>
        </p:nvSpPr>
        <p:spPr bwMode="auto">
          <a:xfrm>
            <a:off x="3978275" y="8842375"/>
            <a:ext cx="3043238" cy="465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1pPr>
            <a:lvl2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2pPr>
            <a:lvl3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9pPr>
          </a:lstStyle>
          <a:p>
            <a:pPr>
              <a:lnSpc>
                <a:spcPct val="100000"/>
              </a:lnSpc>
            </a:pPr>
            <a:fld id="{604657F2-8A0A-4880-9298-A990FB21AF34}" type="slidenum">
              <a:rPr lang="en-GB" altLang="fr-FR" sz="1400"/>
              <a:pPr>
                <a:lnSpc>
                  <a:spcPct val="100000"/>
                </a:lnSpc>
              </a:pPr>
              <a:t>3</a:t>
            </a:fld>
            <a:endParaRPr lang="en-GB" altLang="fr-FR" sz="1400"/>
          </a:p>
        </p:txBody>
      </p:sp>
    </p:spTree>
    <p:extLst>
      <p:ext uri="{BB962C8B-B14F-4D97-AF65-F5344CB8AC3E}">
        <p14:creationId xmlns:p14="http://schemas.microsoft.com/office/powerpoint/2010/main" val="824161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CFC1182F-C06D-454B-9F0A-33C600532388}" type="slidenum">
              <a:rPr lang="en-GB" altLang="fr-FR"/>
              <a:pPr/>
              <a:t>4</a:t>
            </a:fld>
            <a:endParaRPr lang="en-GB" altLang="fr-FR"/>
          </a:p>
        </p:txBody>
      </p:sp>
      <p:sp>
        <p:nvSpPr>
          <p:cNvPr id="18433" name="Rectangle 1"/>
          <p:cNvSpPr txBox="1">
            <a:spLocks noGrp="1" noRot="1" noChangeAspect="1" noChangeArrowheads="1"/>
          </p:cNvSpPr>
          <p:nvPr>
            <p:ph type="sldImg"/>
          </p:nvPr>
        </p:nvSpPr>
        <p:spPr bwMode="auto">
          <a:xfrm>
            <a:off x="1184275" y="698500"/>
            <a:ext cx="4654550" cy="34909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434" name="Text Box 2"/>
          <p:cNvSpPr txBox="1">
            <a:spLocks noGrp="1" noChangeArrowheads="1"/>
          </p:cNvSpPr>
          <p:nvPr>
            <p:ph type="body" idx="1"/>
          </p:nvPr>
        </p:nvSpPr>
        <p:spPr bwMode="auto">
          <a:xfrm>
            <a:off x="701675" y="4421188"/>
            <a:ext cx="5618163" cy="41878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ormAutofit/>
          </a:bodyPr>
          <a:lstStyle/>
          <a:p>
            <a:pPr marL="215900" indent="-214313" eaLnBrk="1">
              <a:spcBef>
                <a:spcPct val="0"/>
              </a:spcBef>
              <a:tabLst>
                <a:tab pos="723900" algn="l"/>
                <a:tab pos="1447800" algn="l"/>
                <a:tab pos="2171700" algn="l"/>
                <a:tab pos="2895600" algn="l"/>
                <a:tab pos="3619500" algn="l"/>
                <a:tab pos="4343400" algn="l"/>
                <a:tab pos="5067300" algn="l"/>
              </a:tabLst>
            </a:pPr>
            <a:r>
              <a:rPr lang="en-GB" altLang="fr-FR" sz="2000" dirty="0" smtClean="0">
                <a:latin typeface="Arial" panose="020B0604020202020204" pitchFamily="34" charset="0"/>
                <a:cs typeface="Arial Unicode MS" panose="020B0604020202020204" pitchFamily="34" charset="-128"/>
              </a:rPr>
              <a:t>Vancouver: UBC/UNESCO Vancouver Declaration, the memory of the world in the Digital Age: digitization</a:t>
            </a:r>
            <a:r>
              <a:rPr lang="en-GB" altLang="fr-FR" sz="2000" baseline="0" dirty="0" smtClean="0">
                <a:latin typeface="Arial" panose="020B0604020202020204" pitchFamily="34" charset="0"/>
                <a:cs typeface="Arial Unicode MS" panose="020B0604020202020204" pitchFamily="34" charset="-128"/>
              </a:rPr>
              <a:t> and preservation =</a:t>
            </a:r>
            <a:r>
              <a:rPr lang="en-GB" altLang="fr-FR" sz="2000" dirty="0" smtClean="0">
                <a:latin typeface="Arial" panose="020B0604020202020204" pitchFamily="34" charset="0"/>
                <a:cs typeface="Arial Unicode MS" panose="020B0604020202020204" pitchFamily="34" charset="-128"/>
              </a:rPr>
              <a:t> a call for action</a:t>
            </a:r>
          </a:p>
        </p:txBody>
      </p:sp>
      <p:sp>
        <p:nvSpPr>
          <p:cNvPr id="18435" name="Text Box 3"/>
          <p:cNvSpPr txBox="1">
            <a:spLocks noChangeArrowheads="1"/>
          </p:cNvSpPr>
          <p:nvPr/>
        </p:nvSpPr>
        <p:spPr bwMode="auto">
          <a:xfrm>
            <a:off x="3978275" y="8842375"/>
            <a:ext cx="3043238" cy="465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1pPr>
            <a:lvl2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2pPr>
            <a:lvl3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9pPr>
          </a:lstStyle>
          <a:p>
            <a:pPr>
              <a:lnSpc>
                <a:spcPct val="100000"/>
              </a:lnSpc>
            </a:pPr>
            <a:fld id="{8762BAEA-215E-482C-807B-155030BE5E42}" type="slidenum">
              <a:rPr lang="en-GB" altLang="fr-FR" sz="1400"/>
              <a:pPr>
                <a:lnSpc>
                  <a:spcPct val="100000"/>
                </a:lnSpc>
              </a:pPr>
              <a:t>4</a:t>
            </a:fld>
            <a:endParaRPr lang="en-GB" altLang="fr-FR" sz="1400"/>
          </a:p>
        </p:txBody>
      </p:sp>
    </p:spTree>
    <p:extLst>
      <p:ext uri="{BB962C8B-B14F-4D97-AF65-F5344CB8AC3E}">
        <p14:creationId xmlns:p14="http://schemas.microsoft.com/office/powerpoint/2010/main" val="7865716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CFC1182F-C06D-454B-9F0A-33C600532388}" type="slidenum">
              <a:rPr lang="en-GB" altLang="fr-FR"/>
              <a:pPr/>
              <a:t>5</a:t>
            </a:fld>
            <a:endParaRPr lang="en-GB" altLang="fr-FR"/>
          </a:p>
        </p:txBody>
      </p:sp>
      <p:sp>
        <p:nvSpPr>
          <p:cNvPr id="18433" name="Rectangle 1"/>
          <p:cNvSpPr txBox="1">
            <a:spLocks noGrp="1" noRot="1" noChangeAspect="1" noChangeArrowheads="1"/>
          </p:cNvSpPr>
          <p:nvPr>
            <p:ph type="sldImg"/>
          </p:nvPr>
        </p:nvSpPr>
        <p:spPr bwMode="auto">
          <a:xfrm>
            <a:off x="1184275" y="698500"/>
            <a:ext cx="4654550" cy="34909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434" name="Text Box 2"/>
          <p:cNvSpPr txBox="1">
            <a:spLocks noGrp="1" noChangeArrowheads="1"/>
          </p:cNvSpPr>
          <p:nvPr>
            <p:ph type="body" idx="1"/>
          </p:nvPr>
        </p:nvSpPr>
        <p:spPr bwMode="auto">
          <a:xfrm>
            <a:off x="701675" y="4421188"/>
            <a:ext cx="5618163" cy="41878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ormAutofit fontScale="77500" lnSpcReduction="20000"/>
          </a:bodyPr>
          <a:lstStyle/>
          <a:p>
            <a:pPr marL="215900" indent="-214313" eaLnBrk="1">
              <a:spcBef>
                <a:spcPct val="0"/>
              </a:spcBef>
              <a:tabLst>
                <a:tab pos="723900" algn="l"/>
                <a:tab pos="1447800" algn="l"/>
                <a:tab pos="2171700" algn="l"/>
                <a:tab pos="2895600" algn="l"/>
                <a:tab pos="3619500" algn="l"/>
                <a:tab pos="4343400" algn="l"/>
                <a:tab pos="5067300" algn="l"/>
              </a:tabLst>
            </a:pPr>
            <a:r>
              <a:rPr lang="en-GB" altLang="fr-FR" sz="2000">
                <a:latin typeface="Arial" panose="020B0604020202020204" pitchFamily="34" charset="0"/>
                <a:cs typeface="Arial Unicode MS" panose="020B0604020202020204" pitchFamily="34" charset="-128"/>
              </a:rPr>
              <a:t>Setting the context:</a:t>
            </a:r>
          </a:p>
          <a:p>
            <a:pPr marL="215900" indent="-214313" eaLnBrk="1">
              <a:spcBef>
                <a:spcPct val="0"/>
              </a:spcBef>
              <a:tabLst>
                <a:tab pos="723900" algn="l"/>
                <a:tab pos="1447800" algn="l"/>
                <a:tab pos="2171700" algn="l"/>
                <a:tab pos="2895600" algn="l"/>
                <a:tab pos="3619500" algn="l"/>
                <a:tab pos="4343400" algn="l"/>
                <a:tab pos="5067300" algn="l"/>
              </a:tabLst>
            </a:pPr>
            <a:endParaRPr lang="en-GB" altLang="fr-FR" sz="2000">
              <a:latin typeface="Arial" panose="020B0604020202020204" pitchFamily="34" charset="0"/>
              <a:cs typeface="Arial Unicode MS" panose="020B0604020202020204" pitchFamily="34" charset="-128"/>
            </a:endParaRPr>
          </a:p>
          <a:p>
            <a:pPr marL="215900" indent="-214313" eaLnBrk="1">
              <a:spcBef>
                <a:spcPct val="0"/>
              </a:spcBef>
              <a:tabLst>
                <a:tab pos="723900" algn="l"/>
                <a:tab pos="1447800" algn="l"/>
                <a:tab pos="2171700" algn="l"/>
                <a:tab pos="2895600" algn="l"/>
                <a:tab pos="3619500" algn="l"/>
                <a:tab pos="4343400" algn="l"/>
                <a:tab pos="5067300" algn="l"/>
              </a:tabLst>
            </a:pPr>
            <a:r>
              <a:rPr lang="en-GB" altLang="fr-FR" sz="2000">
                <a:latin typeface="Arial" panose="020B0604020202020204" pitchFamily="34" charset="0"/>
                <a:cs typeface="Arial Unicode MS" panose="020B0604020202020204" pitchFamily="34" charset="-128"/>
              </a:rPr>
              <a:t>Why are we doing this – not knowing what to preserve was identified as one of the major problems during the kick off meeting in 2013. We need to know what we have, what is out there, how it fits into the mandate of the institution and then think about preserving it</a:t>
            </a:r>
          </a:p>
          <a:p>
            <a:pPr marL="215900" indent="-214313" eaLnBrk="1">
              <a:spcBef>
                <a:spcPct val="0"/>
              </a:spcBef>
              <a:tabLst>
                <a:tab pos="723900" algn="l"/>
                <a:tab pos="1447800" algn="l"/>
                <a:tab pos="2171700" algn="l"/>
                <a:tab pos="2895600" algn="l"/>
                <a:tab pos="3619500" algn="l"/>
                <a:tab pos="4343400" algn="l"/>
                <a:tab pos="5067300" algn="l"/>
              </a:tabLst>
            </a:pPr>
            <a:endParaRPr lang="en-GB" altLang="fr-FR" sz="2000">
              <a:latin typeface="Arial" panose="020B0604020202020204" pitchFamily="34" charset="0"/>
              <a:cs typeface="Arial Unicode MS" panose="020B0604020202020204" pitchFamily="34" charset="-128"/>
            </a:endParaRPr>
          </a:p>
          <a:p>
            <a:pPr marL="215900" indent="-214313" eaLnBrk="1">
              <a:spcBef>
                <a:spcPct val="0"/>
              </a:spcBef>
              <a:tabLst>
                <a:tab pos="723900" algn="l"/>
                <a:tab pos="1447800" algn="l"/>
                <a:tab pos="2171700" algn="l"/>
                <a:tab pos="2895600" algn="l"/>
                <a:tab pos="3619500" algn="l"/>
                <a:tab pos="4343400" algn="l"/>
                <a:tab pos="5067300" algn="l"/>
              </a:tabLst>
            </a:pPr>
            <a:r>
              <a:rPr lang="en-GB" altLang="fr-FR" sz="2000">
                <a:latin typeface="Arial" panose="020B0604020202020204" pitchFamily="34" charset="0"/>
                <a:cs typeface="Arial Unicode MS" panose="020B0604020202020204" pitchFamily="34" charset="-128"/>
              </a:rPr>
              <a:t>Unesco has many instruments to help standardise issues. Guidelines are non binding but a Member States are invite to use them. We strongly recommend that they will be used by Member States once the final product presented here has been passed through the UNESCO General Conference</a:t>
            </a:r>
          </a:p>
          <a:p>
            <a:pPr marL="215900" indent="-214313" eaLnBrk="1">
              <a:spcBef>
                <a:spcPct val="0"/>
              </a:spcBef>
              <a:tabLst>
                <a:tab pos="723900" algn="l"/>
                <a:tab pos="1447800" algn="l"/>
                <a:tab pos="2171700" algn="l"/>
                <a:tab pos="2895600" algn="l"/>
                <a:tab pos="3619500" algn="l"/>
                <a:tab pos="4343400" algn="l"/>
                <a:tab pos="5067300" algn="l"/>
              </a:tabLst>
            </a:pPr>
            <a:endParaRPr lang="en-GB" altLang="fr-FR" sz="2000">
              <a:latin typeface="Arial" panose="020B0604020202020204" pitchFamily="34" charset="0"/>
              <a:cs typeface="Arial Unicode MS" panose="020B0604020202020204" pitchFamily="34" charset="-128"/>
            </a:endParaRPr>
          </a:p>
          <a:p>
            <a:pPr marL="215900" indent="-214313" eaLnBrk="1">
              <a:spcBef>
                <a:spcPct val="0"/>
              </a:spcBef>
              <a:tabLst>
                <a:tab pos="723900" algn="l"/>
                <a:tab pos="1447800" algn="l"/>
                <a:tab pos="2171700" algn="l"/>
                <a:tab pos="2895600" algn="l"/>
                <a:tab pos="3619500" algn="l"/>
                <a:tab pos="4343400" algn="l"/>
                <a:tab pos="5067300" algn="l"/>
              </a:tabLst>
            </a:pPr>
            <a:r>
              <a:rPr lang="en-GB" altLang="fr-FR" sz="2000">
                <a:latin typeface="Arial" panose="020B0604020202020204" pitchFamily="34" charset="0"/>
                <a:cs typeface="Arial Unicode MS" panose="020B0604020202020204" pitchFamily="34" charset="-128"/>
              </a:rPr>
              <a:t>We are aiming our Guidelines a libraries, archives and museums. At the big ones, and the small ones. They are  a starting point for every institution which needs a starting point to tackle to huge issue of digital preservation and how to select content for this immense task.</a:t>
            </a:r>
          </a:p>
        </p:txBody>
      </p:sp>
      <p:sp>
        <p:nvSpPr>
          <p:cNvPr id="18435" name="Text Box 3"/>
          <p:cNvSpPr txBox="1">
            <a:spLocks noChangeArrowheads="1"/>
          </p:cNvSpPr>
          <p:nvPr/>
        </p:nvSpPr>
        <p:spPr bwMode="auto">
          <a:xfrm>
            <a:off x="3978275" y="8842375"/>
            <a:ext cx="3043238" cy="465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1pPr>
            <a:lvl2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2pPr>
            <a:lvl3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9pPr>
          </a:lstStyle>
          <a:p>
            <a:pPr>
              <a:lnSpc>
                <a:spcPct val="100000"/>
              </a:lnSpc>
            </a:pPr>
            <a:fld id="{8762BAEA-215E-482C-807B-155030BE5E42}" type="slidenum">
              <a:rPr lang="en-GB" altLang="fr-FR" sz="1400"/>
              <a:pPr>
                <a:lnSpc>
                  <a:spcPct val="100000"/>
                </a:lnSpc>
              </a:pPr>
              <a:t>5</a:t>
            </a:fld>
            <a:endParaRPr lang="en-GB" altLang="fr-FR" sz="1400"/>
          </a:p>
        </p:txBody>
      </p:sp>
    </p:spTree>
    <p:extLst>
      <p:ext uri="{BB962C8B-B14F-4D97-AF65-F5344CB8AC3E}">
        <p14:creationId xmlns:p14="http://schemas.microsoft.com/office/powerpoint/2010/main" val="389109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CF9666C7-8ADD-4B4A-9020-49A0F72DFB0A}" type="slidenum">
              <a:rPr lang="en-GB" altLang="fr-FR"/>
              <a:pPr/>
              <a:t>6</a:t>
            </a:fld>
            <a:endParaRPr lang="en-GB" altLang="fr-FR"/>
          </a:p>
        </p:txBody>
      </p:sp>
      <p:sp>
        <p:nvSpPr>
          <p:cNvPr id="19457" name="Rectangle 1"/>
          <p:cNvSpPr txBox="1">
            <a:spLocks noGrp="1" noRot="1" noChangeAspect="1" noChangeArrowheads="1"/>
          </p:cNvSpPr>
          <p:nvPr>
            <p:ph type="sldImg"/>
          </p:nvPr>
        </p:nvSpPr>
        <p:spPr bwMode="auto">
          <a:xfrm>
            <a:off x="1184275" y="698500"/>
            <a:ext cx="4654550" cy="34909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58" name="Text Box 2"/>
          <p:cNvSpPr txBox="1">
            <a:spLocks noGrp="1" noChangeArrowheads="1"/>
          </p:cNvSpPr>
          <p:nvPr>
            <p:ph type="body" idx="1"/>
          </p:nvPr>
        </p:nvSpPr>
        <p:spPr bwMode="auto">
          <a:xfrm>
            <a:off x="701675" y="4421188"/>
            <a:ext cx="5618163" cy="41878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ormAutofit fontScale="92500" lnSpcReduction="20000"/>
          </a:bodyPr>
          <a:lstStyle/>
          <a:p>
            <a:pPr marL="215900" indent="-214313" eaLnBrk="1">
              <a:spcBef>
                <a:spcPct val="0"/>
              </a:spcBef>
              <a:tabLst>
                <a:tab pos="723900" algn="l"/>
                <a:tab pos="1447800" algn="l"/>
                <a:tab pos="2171700" algn="l"/>
                <a:tab pos="2895600" algn="l"/>
                <a:tab pos="3619500" algn="l"/>
                <a:tab pos="4343400" algn="l"/>
                <a:tab pos="5067300" algn="l"/>
              </a:tabLst>
            </a:pPr>
            <a:endParaRPr lang="en-GB" altLang="fr-FR" sz="2000" dirty="0" smtClean="0">
              <a:latin typeface="Arial" panose="020B0604020202020204" pitchFamily="34" charset="0"/>
              <a:cs typeface="Arial Unicode MS" panose="020B0604020202020204" pitchFamily="34" charset="-128"/>
            </a:endParaRPr>
          </a:p>
          <a:p>
            <a:pPr marL="215900" indent="-214313" eaLnBrk="1">
              <a:spcBef>
                <a:spcPct val="0"/>
              </a:spcBef>
              <a:tabLst>
                <a:tab pos="723900" algn="l"/>
                <a:tab pos="1447800" algn="l"/>
                <a:tab pos="2171700" algn="l"/>
                <a:tab pos="2895600" algn="l"/>
                <a:tab pos="3619500" algn="l"/>
                <a:tab pos="4343400" algn="l"/>
                <a:tab pos="5067300" algn="l"/>
              </a:tabLst>
            </a:pPr>
            <a:r>
              <a:rPr lang="en-GB" altLang="fr-FR" sz="2000" dirty="0" smtClean="0">
                <a:latin typeface="Arial" panose="020B0604020202020204" pitchFamily="34" charset="0"/>
                <a:cs typeface="Arial Unicode MS" panose="020B0604020202020204" pitchFamily="34" charset="-128"/>
              </a:rPr>
              <a:t>We </a:t>
            </a:r>
            <a:r>
              <a:rPr lang="en-GB" altLang="fr-FR" sz="2000" dirty="0">
                <a:latin typeface="Arial" panose="020B0604020202020204" pitchFamily="34" charset="0"/>
                <a:cs typeface="Arial Unicode MS" panose="020B0604020202020204" pitchFamily="34" charset="-128"/>
              </a:rPr>
              <a:t>are aiming our Guidelines a libraries, archives and museums. At the big ones, and the small ones. They are  a starting point for every institution which needs a starting point to tackle to huge issue of digital preservation and how to select content for this immense task</a:t>
            </a:r>
            <a:r>
              <a:rPr lang="en-GB" altLang="fr-FR" sz="2000" dirty="0" smtClean="0">
                <a:latin typeface="Arial" panose="020B0604020202020204" pitchFamily="34" charset="0"/>
                <a:cs typeface="Arial Unicode MS" panose="020B0604020202020204" pitchFamily="34" charset="-128"/>
              </a:rPr>
              <a:t>.</a:t>
            </a:r>
          </a:p>
          <a:p>
            <a:pPr marL="215900" indent="-214313" eaLnBrk="1">
              <a:spcBef>
                <a:spcPct val="0"/>
              </a:spcBef>
              <a:tabLst>
                <a:tab pos="723900" algn="l"/>
                <a:tab pos="1447800" algn="l"/>
                <a:tab pos="2171700" algn="l"/>
                <a:tab pos="2895600" algn="l"/>
                <a:tab pos="3619500" algn="l"/>
                <a:tab pos="4343400" algn="l"/>
                <a:tab pos="5067300" algn="l"/>
              </a:tabLst>
            </a:pPr>
            <a:endParaRPr lang="en-GB" altLang="fr-FR" sz="2000" dirty="0" smtClean="0">
              <a:latin typeface="Arial" panose="020B0604020202020204" pitchFamily="34" charset="0"/>
              <a:cs typeface="Arial Unicode MS" panose="020B0604020202020204" pitchFamily="34" charset="-128"/>
            </a:endParaRPr>
          </a:p>
          <a:p>
            <a:pPr marL="215900" indent="-214313" eaLnBrk="1">
              <a:spcBef>
                <a:spcPct val="0"/>
              </a:spcBef>
              <a:tabLst>
                <a:tab pos="723900" algn="l"/>
                <a:tab pos="1447800" algn="l"/>
                <a:tab pos="2171700" algn="l"/>
                <a:tab pos="2895600" algn="l"/>
                <a:tab pos="3619500" algn="l"/>
                <a:tab pos="4343400" algn="l"/>
                <a:tab pos="5067300" algn="l"/>
              </a:tabLst>
            </a:pPr>
            <a:r>
              <a:rPr lang="en-US" altLang="fr-FR" sz="2000" dirty="0" smtClean="0">
                <a:latin typeface="Arial" panose="020B0604020202020204" pitchFamily="34" charset="0"/>
                <a:cs typeface="Arial Unicode MS" panose="020B0604020202020204" pitchFamily="34" charset="-128"/>
              </a:rPr>
              <a:t>“The aim of the Guidelines is to provide an overarching starting point for libraries, archives, museums and other heritage institutions when drafting their own policies on the selection of digital heritage for long-term sustainable digital preservation. Existing institutional policies may be assessed against the Guidelines and revised if required”.</a:t>
            </a:r>
            <a:endParaRPr lang="en-GB" altLang="fr-FR" sz="2000" dirty="0">
              <a:latin typeface="Arial" panose="020B0604020202020204" pitchFamily="34" charset="0"/>
              <a:cs typeface="Arial Unicode MS" panose="020B0604020202020204" pitchFamily="34" charset="-128"/>
            </a:endParaRPr>
          </a:p>
        </p:txBody>
      </p:sp>
      <p:sp>
        <p:nvSpPr>
          <p:cNvPr id="19459" name="Text Box 3"/>
          <p:cNvSpPr txBox="1">
            <a:spLocks noChangeArrowheads="1"/>
          </p:cNvSpPr>
          <p:nvPr/>
        </p:nvSpPr>
        <p:spPr bwMode="auto">
          <a:xfrm>
            <a:off x="3978275" y="8842375"/>
            <a:ext cx="3043238" cy="465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1pPr>
            <a:lvl2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2pPr>
            <a:lvl3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9pPr>
          </a:lstStyle>
          <a:p>
            <a:pPr>
              <a:lnSpc>
                <a:spcPct val="100000"/>
              </a:lnSpc>
            </a:pPr>
            <a:fld id="{3315CC6B-8117-48F2-9E6A-D686A35184E2}" type="slidenum">
              <a:rPr lang="en-GB" altLang="fr-FR" sz="1400"/>
              <a:pPr>
                <a:lnSpc>
                  <a:spcPct val="100000"/>
                </a:lnSpc>
              </a:pPr>
              <a:t>6</a:t>
            </a:fld>
            <a:endParaRPr lang="en-GB" altLang="fr-FR" sz="1400"/>
          </a:p>
        </p:txBody>
      </p:sp>
    </p:spTree>
    <p:extLst>
      <p:ext uri="{BB962C8B-B14F-4D97-AF65-F5344CB8AC3E}">
        <p14:creationId xmlns:p14="http://schemas.microsoft.com/office/powerpoint/2010/main" val="217799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Writers are representing Libraries, Archives and Museums as Guidelines</a:t>
            </a:r>
            <a:r>
              <a:rPr lang="en-GB" baseline="0" dirty="0" smtClean="0"/>
              <a:t> span across all these sectors. They do share common issues with the selection of digital heritage. The Guidelines are a starting points for institutions to adapt and use for their own needs and situations. They stress the importance of selection in order to ensure the survival of our digital heritage for the future. </a:t>
            </a:r>
            <a:endParaRPr lang="nl-NL" dirty="0"/>
          </a:p>
        </p:txBody>
      </p:sp>
      <p:sp>
        <p:nvSpPr>
          <p:cNvPr id="4" name="Slide Number Placeholder 3"/>
          <p:cNvSpPr>
            <a:spLocks noGrp="1"/>
          </p:cNvSpPr>
          <p:nvPr>
            <p:ph type="sldNum" sz="quarter" idx="10"/>
          </p:nvPr>
        </p:nvSpPr>
        <p:spPr/>
        <p:txBody>
          <a:bodyPr/>
          <a:lstStyle/>
          <a:p>
            <a:pPr>
              <a:defRPr/>
            </a:pPr>
            <a:fld id="{4C2AA7E0-0682-4581-A0C8-4775CCCA6F9F}" type="slidenum">
              <a:rPr lang="en-GB" smtClean="0"/>
              <a:pPr>
                <a:defRPr/>
              </a:pPr>
              <a:t>7</a:t>
            </a:fld>
            <a:endParaRPr lang="en-GB" dirty="0"/>
          </a:p>
        </p:txBody>
      </p:sp>
    </p:spTree>
    <p:extLst>
      <p:ext uri="{BB962C8B-B14F-4D97-AF65-F5344CB8AC3E}">
        <p14:creationId xmlns:p14="http://schemas.microsoft.com/office/powerpoint/2010/main" val="3853648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C20405FD-504B-435C-906C-D29D0D141EFF}" type="slidenum">
              <a:rPr lang="en-GB" altLang="fr-FR"/>
              <a:pPr/>
              <a:t>8</a:t>
            </a:fld>
            <a:endParaRPr lang="en-GB" altLang="fr-FR"/>
          </a:p>
        </p:txBody>
      </p:sp>
      <p:sp>
        <p:nvSpPr>
          <p:cNvPr id="20481" name="Rectangle 1"/>
          <p:cNvSpPr txBox="1">
            <a:spLocks noGrp="1" noRot="1" noChangeAspect="1" noChangeArrowheads="1"/>
          </p:cNvSpPr>
          <p:nvPr>
            <p:ph type="sldImg"/>
          </p:nvPr>
        </p:nvSpPr>
        <p:spPr bwMode="auto">
          <a:xfrm>
            <a:off x="1184275" y="698500"/>
            <a:ext cx="4654550" cy="34909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2" name="Text Box 2"/>
          <p:cNvSpPr txBox="1">
            <a:spLocks noGrp="1" noChangeArrowheads="1"/>
          </p:cNvSpPr>
          <p:nvPr>
            <p:ph type="body" idx="1"/>
          </p:nvPr>
        </p:nvSpPr>
        <p:spPr bwMode="auto">
          <a:xfrm>
            <a:off x="701675" y="4421188"/>
            <a:ext cx="5618163" cy="41878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ormAutofit fontScale="70000" lnSpcReduction="20000"/>
          </a:bodyPr>
          <a:lstStyle/>
          <a:p>
            <a:pPr marL="215900" indent="-214313" eaLnBrk="1">
              <a:spcBef>
                <a:spcPct val="0"/>
              </a:spcBef>
              <a:tabLst>
                <a:tab pos="723900" algn="l"/>
                <a:tab pos="1447800" algn="l"/>
                <a:tab pos="2171700" algn="l"/>
                <a:tab pos="2895600" algn="l"/>
                <a:tab pos="3619500" algn="l"/>
                <a:tab pos="4343400" algn="l"/>
                <a:tab pos="5067300" algn="l"/>
              </a:tabLst>
            </a:pPr>
            <a:r>
              <a:rPr lang="en-GB" altLang="fr-FR" sz="2000" dirty="0">
                <a:latin typeface="Arial" panose="020B0604020202020204" pitchFamily="34" charset="0"/>
                <a:cs typeface="Arial Unicode MS" panose="020B0604020202020204" pitchFamily="34" charset="-128"/>
              </a:rPr>
              <a:t>Some notes on the background – we had an interesting 2 year journey to get where we are now.</a:t>
            </a:r>
          </a:p>
          <a:p>
            <a:pPr marL="215900" indent="-214313" eaLnBrk="1">
              <a:spcBef>
                <a:spcPct val="0"/>
              </a:spcBef>
              <a:tabLst>
                <a:tab pos="723900" algn="l"/>
                <a:tab pos="1447800" algn="l"/>
                <a:tab pos="2171700" algn="l"/>
                <a:tab pos="2895600" algn="l"/>
                <a:tab pos="3619500" algn="l"/>
                <a:tab pos="4343400" algn="l"/>
                <a:tab pos="5067300" algn="l"/>
              </a:tabLst>
            </a:pPr>
            <a:endParaRPr lang="en-GB" altLang="fr-FR" sz="2000" dirty="0">
              <a:latin typeface="Arial" panose="020B0604020202020204" pitchFamily="34" charset="0"/>
              <a:cs typeface="Arial Unicode MS" panose="020B0604020202020204" pitchFamily="34" charset="-128"/>
            </a:endParaRPr>
          </a:p>
          <a:p>
            <a:pPr marL="215900" indent="-214313" eaLnBrk="1">
              <a:spcBef>
                <a:spcPct val="0"/>
              </a:spcBef>
              <a:tabLst>
                <a:tab pos="723900" algn="l"/>
                <a:tab pos="1447800" algn="l"/>
                <a:tab pos="2171700" algn="l"/>
                <a:tab pos="2895600" algn="l"/>
                <a:tab pos="3619500" algn="l"/>
                <a:tab pos="4343400" algn="l"/>
                <a:tab pos="5067300" algn="l"/>
              </a:tabLst>
            </a:pPr>
            <a:r>
              <a:rPr lang="en-GB" altLang="fr-FR" sz="2000" dirty="0">
                <a:latin typeface="Arial" panose="020B0604020202020204" pitchFamily="34" charset="0"/>
                <a:cs typeface="Arial Unicode MS" panose="020B0604020202020204" pitchFamily="34" charset="-128"/>
              </a:rPr>
              <a:t>Firstly we asked </a:t>
            </a:r>
            <a:r>
              <a:rPr lang="en-GB" altLang="fr-FR" sz="2000" dirty="0" err="1">
                <a:latin typeface="Arial" panose="020B0604020202020204" pitchFamily="34" charset="0"/>
                <a:cs typeface="Arial Unicode MS" panose="020B0604020202020204" pitchFamily="34" charset="-128"/>
              </a:rPr>
              <a:t>Titia</a:t>
            </a:r>
            <a:r>
              <a:rPr lang="en-GB" altLang="fr-FR" sz="2000" dirty="0">
                <a:latin typeface="Arial" panose="020B0604020202020204" pitchFamily="34" charset="0"/>
                <a:cs typeface="Arial Unicode MS" panose="020B0604020202020204" pitchFamily="34" charset="-128"/>
              </a:rPr>
              <a:t> and Bram van der </a:t>
            </a:r>
            <a:r>
              <a:rPr lang="en-GB" altLang="fr-FR" sz="2000" dirty="0" err="1">
                <a:latin typeface="Arial" panose="020B0604020202020204" pitchFamily="34" charset="0"/>
                <a:cs typeface="Arial Unicode MS" panose="020B0604020202020204" pitchFamily="34" charset="-128"/>
              </a:rPr>
              <a:t>Werf</a:t>
            </a:r>
            <a:r>
              <a:rPr lang="en-GB" altLang="fr-FR" sz="2000" dirty="0">
                <a:latin typeface="Arial" panose="020B0604020202020204" pitchFamily="34" charset="0"/>
                <a:cs typeface="Arial Unicode MS" panose="020B0604020202020204" pitchFamily="34" charset="-128"/>
              </a:rPr>
              <a:t> to write a thought provoking paper which we presented at WLIC2014 in Lyon and received a lot of feedback on.</a:t>
            </a:r>
          </a:p>
          <a:p>
            <a:pPr marL="215900" indent="-214313" eaLnBrk="1">
              <a:spcBef>
                <a:spcPct val="0"/>
              </a:spcBef>
              <a:tabLst>
                <a:tab pos="723900" algn="l"/>
                <a:tab pos="1447800" algn="l"/>
                <a:tab pos="2171700" algn="l"/>
                <a:tab pos="2895600" algn="l"/>
                <a:tab pos="3619500" algn="l"/>
                <a:tab pos="4343400" algn="l"/>
                <a:tab pos="5067300" algn="l"/>
              </a:tabLst>
            </a:pPr>
            <a:endParaRPr lang="en-GB" altLang="fr-FR" sz="2000" dirty="0">
              <a:latin typeface="Arial" panose="020B0604020202020204" pitchFamily="34" charset="0"/>
              <a:cs typeface="Arial Unicode MS" panose="020B0604020202020204" pitchFamily="34" charset="-128"/>
            </a:endParaRPr>
          </a:p>
          <a:p>
            <a:pPr marL="215900" indent="-214313" eaLnBrk="1">
              <a:spcBef>
                <a:spcPct val="0"/>
              </a:spcBef>
              <a:tabLst>
                <a:tab pos="723900" algn="l"/>
                <a:tab pos="1447800" algn="l"/>
                <a:tab pos="2171700" algn="l"/>
                <a:tab pos="2895600" algn="l"/>
                <a:tab pos="3619500" algn="l"/>
                <a:tab pos="4343400" algn="l"/>
                <a:tab pos="5067300" algn="l"/>
              </a:tabLst>
            </a:pPr>
            <a:r>
              <a:rPr lang="en-GB" altLang="fr-FR" sz="2000" dirty="0">
                <a:latin typeface="Arial" panose="020B0604020202020204" pitchFamily="34" charset="0"/>
                <a:cs typeface="Arial Unicode MS" panose="020B0604020202020204" pitchFamily="34" charset="-128"/>
              </a:rPr>
              <a:t>Based on this we asked Wilbert </a:t>
            </a:r>
            <a:r>
              <a:rPr lang="en-GB" altLang="fr-FR" sz="2000" dirty="0" err="1">
                <a:latin typeface="Arial" panose="020B0604020202020204" pitchFamily="34" charset="0"/>
                <a:cs typeface="Arial Unicode MS" panose="020B0604020202020204" pitchFamily="34" charset="-128"/>
              </a:rPr>
              <a:t>Helmus</a:t>
            </a:r>
            <a:r>
              <a:rPr lang="en-GB" altLang="fr-FR" sz="2000" dirty="0">
                <a:latin typeface="Arial" panose="020B0604020202020204" pitchFamily="34" charset="0"/>
                <a:cs typeface="Arial Unicode MS" panose="020B0604020202020204" pitchFamily="34" charset="-128"/>
              </a:rPr>
              <a:t> </a:t>
            </a:r>
            <a:r>
              <a:rPr lang="en-GB" altLang="fr-FR" sz="2000" dirty="0" smtClean="0">
                <a:latin typeface="Arial" panose="020B0604020202020204" pitchFamily="34" charset="0"/>
                <a:cs typeface="Arial Unicode MS" panose="020B0604020202020204" pitchFamily="34" charset="-128"/>
              </a:rPr>
              <a:t>(</a:t>
            </a:r>
            <a:r>
              <a:rPr lang="fr-FR" sz="2000" dirty="0" smtClean="0"/>
              <a:t>Network Digital </a:t>
            </a:r>
            <a:r>
              <a:rPr lang="fr-FR" sz="2000" dirty="0" err="1" smtClean="0"/>
              <a:t>Heritage</a:t>
            </a:r>
            <a:r>
              <a:rPr lang="fr-FR" sz="2000" dirty="0" smtClean="0"/>
              <a:t>, </a:t>
            </a:r>
            <a:r>
              <a:rPr lang="fr-FR" sz="2000" dirty="0" err="1" smtClean="0"/>
              <a:t>Netherlands</a:t>
            </a:r>
            <a:r>
              <a:rPr lang="fr-FR" sz="2000" smtClean="0"/>
              <a:t>) </a:t>
            </a:r>
            <a:r>
              <a:rPr lang="en-GB" altLang="fr-FR" sz="2000" smtClean="0">
                <a:latin typeface="Arial" panose="020B0604020202020204" pitchFamily="34" charset="0"/>
                <a:cs typeface="Arial Unicode MS" panose="020B0604020202020204" pitchFamily="34" charset="-128"/>
              </a:rPr>
              <a:t>in </a:t>
            </a:r>
            <a:r>
              <a:rPr lang="en-GB" altLang="fr-FR" sz="2000" dirty="0">
                <a:latin typeface="Arial" panose="020B0604020202020204" pitchFamily="34" charset="0"/>
                <a:cs typeface="Arial Unicode MS" panose="020B0604020202020204" pitchFamily="34" charset="-128"/>
              </a:rPr>
              <a:t>early 2015 to conduct a survey with heritage institutions on digital selection standards which are already in use – we did not want to reinvent the wheel! </a:t>
            </a:r>
          </a:p>
          <a:p>
            <a:pPr marL="215900" indent="-214313" eaLnBrk="1">
              <a:spcBef>
                <a:spcPct val="0"/>
              </a:spcBef>
              <a:tabLst>
                <a:tab pos="723900" algn="l"/>
                <a:tab pos="1447800" algn="l"/>
                <a:tab pos="2171700" algn="l"/>
                <a:tab pos="2895600" algn="l"/>
                <a:tab pos="3619500" algn="l"/>
                <a:tab pos="4343400" algn="l"/>
                <a:tab pos="5067300" algn="l"/>
              </a:tabLst>
            </a:pPr>
            <a:endParaRPr lang="en-GB" altLang="fr-FR" sz="2000" dirty="0">
              <a:latin typeface="Arial" panose="020B0604020202020204" pitchFamily="34" charset="0"/>
              <a:cs typeface="Arial Unicode MS" panose="020B0604020202020204" pitchFamily="34" charset="-128"/>
            </a:endParaRPr>
          </a:p>
          <a:p>
            <a:pPr marL="215900" indent="-214313" eaLnBrk="1">
              <a:spcBef>
                <a:spcPct val="0"/>
              </a:spcBef>
              <a:tabLst>
                <a:tab pos="723900" algn="l"/>
                <a:tab pos="1447800" algn="l"/>
                <a:tab pos="2171700" algn="l"/>
                <a:tab pos="2895600" algn="l"/>
                <a:tab pos="3619500" algn="l"/>
                <a:tab pos="4343400" algn="l"/>
                <a:tab pos="5067300" algn="l"/>
              </a:tabLst>
            </a:pPr>
            <a:r>
              <a:rPr lang="en-GB" altLang="fr-FR" sz="2000" dirty="0">
                <a:latin typeface="Arial" panose="020B0604020202020204" pitchFamily="34" charset="0"/>
                <a:cs typeface="Arial Unicode MS" panose="020B0604020202020204" pitchFamily="34" charset="-128"/>
              </a:rPr>
              <a:t>Following from the paper and the background survey, we decided it is time to tackle the problem head on a create a group of authors who will write Guidelines. We decided that the Guidelines will be applicable, as much as possible, for libraries, archives and museums and we therefore asked 7 people from these three sectors to join our group. (no worries, we will show you the full list of all the writers towards the end)</a:t>
            </a:r>
          </a:p>
          <a:p>
            <a:pPr marL="215900" indent="-214313" eaLnBrk="1">
              <a:spcBef>
                <a:spcPct val="0"/>
              </a:spcBef>
              <a:tabLst>
                <a:tab pos="723900" algn="l"/>
                <a:tab pos="1447800" algn="l"/>
                <a:tab pos="2171700" algn="l"/>
                <a:tab pos="2895600" algn="l"/>
                <a:tab pos="3619500" algn="l"/>
                <a:tab pos="4343400" algn="l"/>
                <a:tab pos="5067300" algn="l"/>
              </a:tabLst>
            </a:pPr>
            <a:endParaRPr lang="en-GB" altLang="fr-FR" sz="2000" dirty="0">
              <a:latin typeface="Arial" panose="020B0604020202020204" pitchFamily="34" charset="0"/>
              <a:cs typeface="Arial Unicode MS" panose="020B0604020202020204" pitchFamily="34" charset="-128"/>
            </a:endParaRPr>
          </a:p>
          <a:p>
            <a:pPr marL="215900" indent="-214313" eaLnBrk="1">
              <a:spcBef>
                <a:spcPct val="0"/>
              </a:spcBef>
              <a:tabLst>
                <a:tab pos="723900" algn="l"/>
                <a:tab pos="1447800" algn="l"/>
                <a:tab pos="2171700" algn="l"/>
                <a:tab pos="2895600" algn="l"/>
                <a:tab pos="3619500" algn="l"/>
                <a:tab pos="4343400" algn="l"/>
                <a:tab pos="5067300" algn="l"/>
              </a:tabLst>
            </a:pPr>
            <a:r>
              <a:rPr lang="en-GB" altLang="fr-FR" sz="2000" dirty="0">
                <a:latin typeface="Arial" panose="020B0604020202020204" pitchFamily="34" charset="0"/>
                <a:cs typeface="Arial Unicode MS" panose="020B0604020202020204" pitchFamily="34" charset="-128"/>
              </a:rPr>
              <a:t>We had several drafts, 4 in total, and consulted with experts from all of the sectors via mail, at conferences through presentations and workshops and with the wider PERSIST group on the Guidelines. </a:t>
            </a:r>
          </a:p>
          <a:p>
            <a:pPr marL="215900" indent="-214313" eaLnBrk="1">
              <a:spcBef>
                <a:spcPct val="0"/>
              </a:spcBef>
              <a:tabLst>
                <a:tab pos="723900" algn="l"/>
                <a:tab pos="1447800" algn="l"/>
                <a:tab pos="2171700" algn="l"/>
                <a:tab pos="2895600" algn="l"/>
                <a:tab pos="3619500" algn="l"/>
                <a:tab pos="4343400" algn="l"/>
                <a:tab pos="5067300" algn="l"/>
              </a:tabLst>
            </a:pPr>
            <a:endParaRPr lang="en-GB" altLang="fr-FR" sz="2000" dirty="0">
              <a:latin typeface="Arial" panose="020B0604020202020204" pitchFamily="34" charset="0"/>
              <a:cs typeface="Arial Unicode MS" panose="020B0604020202020204" pitchFamily="34" charset="-128"/>
            </a:endParaRPr>
          </a:p>
        </p:txBody>
      </p:sp>
      <p:sp>
        <p:nvSpPr>
          <p:cNvPr id="20483" name="Text Box 3"/>
          <p:cNvSpPr txBox="1">
            <a:spLocks noChangeArrowheads="1"/>
          </p:cNvSpPr>
          <p:nvPr/>
        </p:nvSpPr>
        <p:spPr bwMode="auto">
          <a:xfrm>
            <a:off x="3978275" y="8842375"/>
            <a:ext cx="3043238" cy="465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1pPr>
            <a:lvl2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2pPr>
            <a:lvl3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9pPr>
          </a:lstStyle>
          <a:p>
            <a:pPr>
              <a:lnSpc>
                <a:spcPct val="100000"/>
              </a:lnSpc>
            </a:pPr>
            <a:fld id="{B6788E37-A821-48C1-AED2-29B9D3C1E1BF}" type="slidenum">
              <a:rPr lang="en-GB" altLang="fr-FR" sz="1400"/>
              <a:pPr>
                <a:lnSpc>
                  <a:spcPct val="100000"/>
                </a:lnSpc>
              </a:pPr>
              <a:t>8</a:t>
            </a:fld>
            <a:endParaRPr lang="en-GB" altLang="fr-FR" sz="1400"/>
          </a:p>
        </p:txBody>
      </p:sp>
    </p:spTree>
    <p:extLst>
      <p:ext uri="{BB962C8B-B14F-4D97-AF65-F5344CB8AC3E}">
        <p14:creationId xmlns:p14="http://schemas.microsoft.com/office/powerpoint/2010/main" val="10036540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679CD4F0-39A0-4DC4-835C-CE7C620D8C79}" type="slidenum">
              <a:rPr lang="en-GB" altLang="fr-FR"/>
              <a:pPr/>
              <a:t>9</a:t>
            </a:fld>
            <a:endParaRPr lang="en-GB" altLang="fr-FR"/>
          </a:p>
        </p:txBody>
      </p:sp>
      <p:sp>
        <p:nvSpPr>
          <p:cNvPr id="22529" name="Rectangle 1"/>
          <p:cNvSpPr txBox="1">
            <a:spLocks noGrp="1" noRot="1" noChangeAspect="1" noChangeArrowheads="1"/>
          </p:cNvSpPr>
          <p:nvPr>
            <p:ph type="sldImg"/>
          </p:nvPr>
        </p:nvSpPr>
        <p:spPr bwMode="auto">
          <a:xfrm>
            <a:off x="1184275" y="698500"/>
            <a:ext cx="4654550" cy="34909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530" name="Text Box 2"/>
          <p:cNvSpPr txBox="1">
            <a:spLocks noGrp="1" noChangeArrowheads="1"/>
          </p:cNvSpPr>
          <p:nvPr>
            <p:ph type="body" idx="1"/>
          </p:nvPr>
        </p:nvSpPr>
        <p:spPr bwMode="auto">
          <a:xfrm>
            <a:off x="701675" y="4421188"/>
            <a:ext cx="5618163" cy="41878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marL="215900" indent="-214313" eaLnBrk="1" hangingPunct="1">
              <a:lnSpc>
                <a:spcPct val="90000"/>
              </a:lnSpc>
              <a:spcBef>
                <a:spcPct val="0"/>
              </a:spcBef>
              <a:tabLst>
                <a:tab pos="723900" algn="l"/>
                <a:tab pos="1447800" algn="l"/>
                <a:tab pos="2171700" algn="l"/>
                <a:tab pos="2895600" algn="l"/>
                <a:tab pos="3619500" algn="l"/>
                <a:tab pos="4343400" algn="l"/>
                <a:tab pos="5067300" algn="l"/>
              </a:tabLst>
            </a:pPr>
            <a:r>
              <a:rPr lang="en-GB" altLang="fr-FR" sz="2200">
                <a:cs typeface="Arial Unicode MS" panose="020B0604020202020204" pitchFamily="34" charset="-128"/>
              </a:rPr>
              <a:t>Along the way we encounter some challenges, many we managed to overcome with our author team. Some might need to be addressed at later stages (e.g. how to deal with Ethics)</a:t>
            </a:r>
          </a:p>
          <a:p>
            <a:pPr marL="215900" indent="-214313" eaLnBrk="1" hangingPunct="1">
              <a:lnSpc>
                <a:spcPct val="90000"/>
              </a:lnSpc>
              <a:spcBef>
                <a:spcPct val="0"/>
              </a:spcBef>
              <a:tabLst>
                <a:tab pos="723900" algn="l"/>
                <a:tab pos="1447800" algn="l"/>
                <a:tab pos="2171700" algn="l"/>
                <a:tab pos="2895600" algn="l"/>
                <a:tab pos="3619500" algn="l"/>
                <a:tab pos="4343400" algn="l"/>
                <a:tab pos="5067300" algn="l"/>
              </a:tabLst>
            </a:pPr>
            <a:endParaRPr lang="en-GB" altLang="fr-FR" sz="2200">
              <a:cs typeface="Arial Unicode MS" panose="020B0604020202020204" pitchFamily="34" charset="-128"/>
            </a:endParaRPr>
          </a:p>
        </p:txBody>
      </p:sp>
      <p:sp>
        <p:nvSpPr>
          <p:cNvPr id="22531" name="Text Box 3"/>
          <p:cNvSpPr txBox="1">
            <a:spLocks noChangeArrowheads="1"/>
          </p:cNvSpPr>
          <p:nvPr/>
        </p:nvSpPr>
        <p:spPr bwMode="auto">
          <a:xfrm>
            <a:off x="3978275" y="8842375"/>
            <a:ext cx="3043238" cy="465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1pPr>
            <a:lvl2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2pPr>
            <a:lvl3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9pPr>
          </a:lstStyle>
          <a:p>
            <a:pPr>
              <a:lnSpc>
                <a:spcPct val="100000"/>
              </a:lnSpc>
            </a:pPr>
            <a:fld id="{A7C6C733-7B77-4630-AF08-391A5E59BA58}" type="slidenum">
              <a:rPr lang="en-GB" altLang="fr-FR" sz="1400">
                <a:ea typeface="新細明體" panose="02020500000000000000" pitchFamily="18" charset="-120"/>
              </a:rPr>
              <a:pPr>
                <a:lnSpc>
                  <a:spcPct val="100000"/>
                </a:lnSpc>
              </a:pPr>
              <a:t>9</a:t>
            </a:fld>
            <a:endParaRPr lang="en-GB" altLang="fr-FR" sz="1400">
              <a:ea typeface="新細明體" panose="02020500000000000000" pitchFamily="18" charset="-120"/>
            </a:endParaRPr>
          </a:p>
        </p:txBody>
      </p:sp>
    </p:spTree>
    <p:extLst>
      <p:ext uri="{BB962C8B-B14F-4D97-AF65-F5344CB8AC3E}">
        <p14:creationId xmlns:p14="http://schemas.microsoft.com/office/powerpoint/2010/main" val="4758364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679CD4F0-39A0-4DC4-835C-CE7C620D8C79}" type="slidenum">
              <a:rPr lang="en-GB" altLang="fr-FR"/>
              <a:pPr/>
              <a:t>10</a:t>
            </a:fld>
            <a:endParaRPr lang="en-GB" altLang="fr-FR"/>
          </a:p>
        </p:txBody>
      </p:sp>
      <p:sp>
        <p:nvSpPr>
          <p:cNvPr id="22529" name="Rectangle 1"/>
          <p:cNvSpPr txBox="1">
            <a:spLocks noGrp="1" noRot="1" noChangeAspect="1" noChangeArrowheads="1"/>
          </p:cNvSpPr>
          <p:nvPr>
            <p:ph type="sldImg"/>
          </p:nvPr>
        </p:nvSpPr>
        <p:spPr bwMode="auto">
          <a:xfrm>
            <a:off x="1184275" y="698500"/>
            <a:ext cx="4654550" cy="34909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530" name="Text Box 2"/>
          <p:cNvSpPr txBox="1">
            <a:spLocks noGrp="1" noChangeArrowheads="1"/>
          </p:cNvSpPr>
          <p:nvPr>
            <p:ph type="body" idx="1"/>
          </p:nvPr>
        </p:nvSpPr>
        <p:spPr bwMode="auto">
          <a:xfrm>
            <a:off x="701675" y="4421188"/>
            <a:ext cx="5618163" cy="41878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marL="215900" indent="-214313" eaLnBrk="1" hangingPunct="1">
              <a:lnSpc>
                <a:spcPct val="90000"/>
              </a:lnSpc>
              <a:spcBef>
                <a:spcPct val="0"/>
              </a:spcBef>
              <a:tabLst>
                <a:tab pos="723900" algn="l"/>
                <a:tab pos="1447800" algn="l"/>
                <a:tab pos="2171700" algn="l"/>
                <a:tab pos="2895600" algn="l"/>
                <a:tab pos="3619500" algn="l"/>
                <a:tab pos="4343400" algn="l"/>
                <a:tab pos="5067300" algn="l"/>
              </a:tabLst>
            </a:pPr>
            <a:r>
              <a:rPr lang="en-GB" altLang="fr-FR" sz="2200">
                <a:cs typeface="Arial Unicode MS" panose="020B0604020202020204" pitchFamily="34" charset="-128"/>
              </a:rPr>
              <a:t>Along the way we encounter some challenges, many we managed to overcome with our author team. Some might need to be addressed at later stages (e.g. how to deal with Ethics)</a:t>
            </a:r>
          </a:p>
          <a:p>
            <a:pPr marL="215900" indent="-214313" eaLnBrk="1" hangingPunct="1">
              <a:lnSpc>
                <a:spcPct val="90000"/>
              </a:lnSpc>
              <a:spcBef>
                <a:spcPct val="0"/>
              </a:spcBef>
              <a:tabLst>
                <a:tab pos="723900" algn="l"/>
                <a:tab pos="1447800" algn="l"/>
                <a:tab pos="2171700" algn="l"/>
                <a:tab pos="2895600" algn="l"/>
                <a:tab pos="3619500" algn="l"/>
                <a:tab pos="4343400" algn="l"/>
                <a:tab pos="5067300" algn="l"/>
              </a:tabLst>
            </a:pPr>
            <a:endParaRPr lang="en-GB" altLang="fr-FR" sz="2200">
              <a:cs typeface="Arial Unicode MS" panose="020B0604020202020204" pitchFamily="34" charset="-128"/>
            </a:endParaRPr>
          </a:p>
        </p:txBody>
      </p:sp>
      <p:sp>
        <p:nvSpPr>
          <p:cNvPr id="22531" name="Text Box 3"/>
          <p:cNvSpPr txBox="1">
            <a:spLocks noChangeArrowheads="1"/>
          </p:cNvSpPr>
          <p:nvPr/>
        </p:nvSpPr>
        <p:spPr bwMode="auto">
          <a:xfrm>
            <a:off x="3978275" y="8842375"/>
            <a:ext cx="3043238" cy="465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1pPr>
            <a:lvl2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2pPr>
            <a:lvl3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cs typeface="Arial Unicode MS" panose="020B0604020202020204" pitchFamily="34" charset="-128"/>
              </a:defRPr>
            </a:lvl9pPr>
          </a:lstStyle>
          <a:p>
            <a:pPr>
              <a:lnSpc>
                <a:spcPct val="100000"/>
              </a:lnSpc>
            </a:pPr>
            <a:fld id="{A7C6C733-7B77-4630-AF08-391A5E59BA58}" type="slidenum">
              <a:rPr lang="en-GB" altLang="fr-FR" sz="1400">
                <a:ea typeface="新細明體" panose="02020500000000000000" pitchFamily="18" charset="-120"/>
              </a:rPr>
              <a:pPr>
                <a:lnSpc>
                  <a:spcPct val="100000"/>
                </a:lnSpc>
              </a:pPr>
              <a:t>10</a:t>
            </a:fld>
            <a:endParaRPr lang="en-GB" altLang="fr-FR" sz="1400">
              <a:ea typeface="新細明體" panose="02020500000000000000" pitchFamily="18" charset="-120"/>
            </a:endParaRPr>
          </a:p>
        </p:txBody>
      </p:sp>
    </p:spTree>
    <p:extLst>
      <p:ext uri="{BB962C8B-B14F-4D97-AF65-F5344CB8AC3E}">
        <p14:creationId xmlns:p14="http://schemas.microsoft.com/office/powerpoint/2010/main" val="39174015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Layout">
    <p:spTree>
      <p:nvGrpSpPr>
        <p:cNvPr id="1" name=""/>
        <p:cNvGrpSpPr/>
        <p:nvPr/>
      </p:nvGrpSpPr>
      <p:grpSpPr>
        <a:xfrm>
          <a:off x="0" y="0"/>
          <a:ext cx="0" cy="0"/>
          <a:chOff x="0" y="0"/>
          <a:chExt cx="0" cy="0"/>
        </a:xfrm>
      </p:grpSpPr>
      <p:sp>
        <p:nvSpPr>
          <p:cNvPr id="3" name="Rectangle 2"/>
          <p:cNvSpPr/>
          <p:nvPr userDrawn="1"/>
        </p:nvSpPr>
        <p:spPr>
          <a:xfrm>
            <a:off x="0" y="0"/>
            <a:ext cx="1524000" cy="6858000"/>
          </a:xfrm>
          <a:prstGeom prst="rect">
            <a:avLst/>
          </a:prstGeom>
          <a:gradFill flip="none" rotWithShape="1">
            <a:gsLst>
              <a:gs pos="9000">
                <a:srgbClr val="9BC341"/>
              </a:gs>
              <a:gs pos="68000">
                <a:schemeClr val="bg1"/>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pic>
        <p:nvPicPr>
          <p:cNvPr id="4" name="Picture 8" descr="Z:\ppt\logo_ifla_text_smal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42875" y="144463"/>
            <a:ext cx="2857500" cy="825500"/>
          </a:xfrm>
          <a:prstGeom prst="rect">
            <a:avLst/>
          </a:prstGeom>
          <a:noFill/>
          <a:ln w="9525">
            <a:noFill/>
            <a:miter lim="800000"/>
            <a:headEnd/>
            <a:tailEnd/>
          </a:ln>
        </p:spPr>
      </p:pic>
      <p:pic>
        <p:nvPicPr>
          <p:cNvPr id="5" name="Picture 11" descr="IFLA-T-shirt-colors.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143375" y="6143625"/>
            <a:ext cx="4572000" cy="125413"/>
          </a:xfrm>
          <a:prstGeom prst="rect">
            <a:avLst/>
          </a:prstGeom>
          <a:noFill/>
          <a:ln w="9525">
            <a:noFill/>
            <a:miter lim="800000"/>
            <a:headEnd/>
            <a:tailEnd/>
          </a:ln>
        </p:spPr>
      </p:pic>
      <p:sp>
        <p:nvSpPr>
          <p:cNvPr id="15" name="Title 14"/>
          <p:cNvSpPr>
            <a:spLocks noGrp="1"/>
          </p:cNvSpPr>
          <p:nvPr>
            <p:ph type="title"/>
          </p:nvPr>
        </p:nvSpPr>
        <p:spPr>
          <a:xfrm>
            <a:off x="1524000" y="2209800"/>
            <a:ext cx="7391400" cy="1390656"/>
          </a:xfrm>
        </p:spPr>
        <p:txBody>
          <a:bodyPr/>
          <a:lstStyle>
            <a:lvl1pPr algn="r">
              <a:defRPr sz="4800" b="1"/>
            </a:lvl1pPr>
          </a:lstStyle>
          <a:p>
            <a:r>
              <a:rPr lang="en-US" dirty="0" smtClean="0"/>
              <a:t>Click to edit Master title style</a:t>
            </a:r>
            <a:endParaRPr lang="en-US" dirty="0"/>
          </a:p>
        </p:txBody>
      </p:sp>
      <p:sp>
        <p:nvSpPr>
          <p:cNvPr id="6" name="Slide Number Placeholder 12"/>
          <p:cNvSpPr>
            <a:spLocks noGrp="1"/>
          </p:cNvSpPr>
          <p:nvPr>
            <p:ph type="sldNum" sz="quarter" idx="10"/>
          </p:nvPr>
        </p:nvSpPr>
        <p:spPr/>
        <p:txBody>
          <a:bodyPr/>
          <a:lstStyle>
            <a:lvl1pPr>
              <a:defRPr/>
            </a:lvl1pPr>
          </a:lstStyle>
          <a:p>
            <a:fld id="{47BAA786-ECC7-43D0-8EEA-002559DE4660}" type="slidenum">
              <a:rPr lang="en-US"/>
              <a:pPr/>
              <a:t>‹N°›</a:t>
            </a:fld>
            <a:endParaRPr lang="en-US"/>
          </a:p>
        </p:txBody>
      </p:sp>
      <p:sp>
        <p:nvSpPr>
          <p:cNvPr id="7" name="Footer Placeholder 13"/>
          <p:cNvSpPr>
            <a:spLocks noGrp="1"/>
          </p:cNvSpPr>
          <p:nvPr>
            <p:ph type="ftr" sz="quarter" idx="11"/>
          </p:nvPr>
        </p:nvSpPr>
        <p:spPr>
          <a:xfrm>
            <a:off x="5410200" y="6477000"/>
            <a:ext cx="2895600" cy="212725"/>
          </a:xfrm>
          <a:prstGeom prst="rect">
            <a:avLst/>
          </a:prstGeom>
        </p:spPr>
        <p:txBody>
          <a:bodyPr/>
          <a:lstStyle>
            <a:lvl1pPr>
              <a:defRPr sz="1800">
                <a:ea typeface="+mn-ea"/>
                <a:cs typeface="Arial" charset="0"/>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Slide Number Placeholder 10"/>
          <p:cNvSpPr>
            <a:spLocks noGrp="1"/>
          </p:cNvSpPr>
          <p:nvPr>
            <p:ph type="sldNum" sz="quarter" idx="10"/>
          </p:nvPr>
        </p:nvSpPr>
        <p:spPr/>
        <p:txBody>
          <a:bodyPr/>
          <a:lstStyle>
            <a:lvl1pPr>
              <a:defRPr/>
            </a:lvl1pPr>
          </a:lstStyle>
          <a:p>
            <a:fld id="{502F0AFA-C649-4DAC-AEFF-171924CD2ECA}" type="slidenum">
              <a:rPr lang="en-US"/>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Slide Number Placeholder 10"/>
          <p:cNvSpPr>
            <a:spLocks noGrp="1"/>
          </p:cNvSpPr>
          <p:nvPr>
            <p:ph type="sldNum" sz="quarter" idx="10"/>
          </p:nvPr>
        </p:nvSpPr>
        <p:spPr/>
        <p:txBody>
          <a:bodyPr/>
          <a:lstStyle>
            <a:lvl1pPr>
              <a:defRPr/>
            </a:lvl1pPr>
          </a:lstStyle>
          <a:p>
            <a:fld id="{EA97D552-0B78-4564-B3C1-E42799527679}" type="slidenum">
              <a:rPr lang="en-US"/>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lnSpc>
                <a:spcPct val="114000"/>
              </a:lnSpc>
              <a:buClr>
                <a:srgbClr val="D50033"/>
              </a:buClr>
              <a:defRPr/>
            </a:lvl1pPr>
            <a:lvl2pPr>
              <a:lnSpc>
                <a:spcPct val="114000"/>
              </a:lnSpc>
              <a:buClr>
                <a:srgbClr val="D50033"/>
              </a:buClr>
              <a:defRPr/>
            </a:lvl2pPr>
            <a:lvl3pPr>
              <a:lnSpc>
                <a:spcPct val="114000"/>
              </a:lnSpc>
              <a:buClr>
                <a:srgbClr val="D50033"/>
              </a:buClr>
              <a:defRPr/>
            </a:lvl3pPr>
            <a:lvl4pPr>
              <a:lnSpc>
                <a:spcPct val="114000"/>
              </a:lnSpc>
              <a:buClr>
                <a:srgbClr val="D50033"/>
              </a:buClr>
              <a:defRPr/>
            </a:lvl4pPr>
            <a:lvl5pPr>
              <a:lnSpc>
                <a:spcPct val="114000"/>
              </a:lnSpc>
              <a:buClr>
                <a:srgbClr val="D50033"/>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rtlCol="0"/>
          <a:lstStyle/>
          <a:p>
            <a:r>
              <a:rPr lang="en-US" dirty="0" smtClean="0"/>
              <a:t>Click to edit Master title style</a:t>
            </a:r>
            <a:endParaRPr lang="en-US" dirty="0"/>
          </a:p>
        </p:txBody>
      </p:sp>
      <p:sp>
        <p:nvSpPr>
          <p:cNvPr id="4" name="Slide Number Placeholder 10"/>
          <p:cNvSpPr>
            <a:spLocks noGrp="1"/>
          </p:cNvSpPr>
          <p:nvPr>
            <p:ph type="sldNum" sz="quarter" idx="10"/>
          </p:nvPr>
        </p:nvSpPr>
        <p:spPr/>
        <p:txBody>
          <a:bodyPr/>
          <a:lstStyle>
            <a:lvl1pPr>
              <a:defRPr/>
            </a:lvl1pPr>
          </a:lstStyle>
          <a:p>
            <a:fld id="{B8FDC119-D041-450D-B3C3-0AAA1E0745ED}" type="slidenum">
              <a:rPr lang="en-US"/>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600200" y="714375"/>
            <a:ext cx="7086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dirty="0" smtClean="0"/>
              <a:t/>
            </a:r>
            <a:br>
              <a:rPr lang="en-AU" dirty="0" smtClean="0"/>
            </a:br>
            <a:r>
              <a:rPr lang="en-AU" dirty="0" smtClean="0"/>
              <a:t>Click to edit Master text style</a:t>
            </a:r>
            <a:r>
              <a:rPr lang="en-GB" dirty="0" smtClean="0"/>
              <a:t/>
            </a:r>
            <a:br>
              <a:rPr lang="en-GB" dirty="0" smtClean="0"/>
            </a:br>
            <a:r>
              <a:rPr lang="en-US" dirty="0" smtClean="0"/>
              <a:t>          </a:t>
            </a:r>
            <a:endParaRPr lang="en-GB" dirty="0" smtClean="0"/>
          </a:p>
        </p:txBody>
      </p:sp>
      <p:pic>
        <p:nvPicPr>
          <p:cNvPr id="1027" name="Picture 9" descr="IFLA-T-shirt-colors.eps"/>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143375" y="6143625"/>
            <a:ext cx="4572000" cy="125413"/>
          </a:xfrm>
          <a:prstGeom prst="rect">
            <a:avLst/>
          </a:prstGeom>
          <a:noFill/>
          <a:ln w="9525">
            <a:noFill/>
            <a:miter lim="800000"/>
            <a:headEnd/>
            <a:tailEnd/>
          </a:ln>
        </p:spPr>
      </p:pic>
      <p:sp>
        <p:nvSpPr>
          <p:cNvPr id="11" name="Slide Number Placeholder 10"/>
          <p:cNvSpPr>
            <a:spLocks noGrp="1"/>
          </p:cNvSpPr>
          <p:nvPr>
            <p:ph type="sldNum" sz="quarter" idx="4"/>
          </p:nvPr>
        </p:nvSpPr>
        <p:spPr>
          <a:xfrm>
            <a:off x="8305800" y="6477000"/>
            <a:ext cx="381000" cy="212725"/>
          </a:xfrm>
          <a:prstGeom prst="rect">
            <a:avLst/>
          </a:prstGeom>
        </p:spPr>
        <p:txBody>
          <a:bodyPr vert="horz" wrap="square" lIns="91440" tIns="45720" rIns="91440" bIns="45720" numCol="1" anchor="ctr" anchorCtr="0" compatLnSpc="1">
            <a:prstTxWarp prst="textNoShape">
              <a:avLst/>
            </a:prstTxWarp>
          </a:bodyPr>
          <a:lstStyle>
            <a:lvl1pPr>
              <a:defRPr sz="1000">
                <a:solidFill>
                  <a:srgbClr val="898989"/>
                </a:solidFill>
                <a:latin typeface="Garamond" charset="0"/>
              </a:defRPr>
            </a:lvl1pPr>
          </a:lstStyle>
          <a:p>
            <a:fld id="{81208D12-A0A2-40CA-AA53-B9B36EF9DB36}" type="slidenum">
              <a:rPr lang="en-US"/>
              <a:pPr/>
              <a:t>‹N°›</a:t>
            </a:fld>
            <a:endParaRPr lang="en-US"/>
          </a:p>
        </p:txBody>
      </p:sp>
      <p:sp>
        <p:nvSpPr>
          <p:cNvPr id="1029" name="Text Placeholder 14"/>
          <p:cNvSpPr>
            <a:spLocks noGrp="1"/>
          </p:cNvSpPr>
          <p:nvPr>
            <p:ph type="body" idx="1"/>
          </p:nvPr>
        </p:nvSpPr>
        <p:spPr bwMode="auto">
          <a:xfrm>
            <a:off x="1676400" y="1600200"/>
            <a:ext cx="7010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smtClean="0"/>
          </a:p>
        </p:txBody>
      </p:sp>
      <p:sp>
        <p:nvSpPr>
          <p:cNvPr id="16" name="Rectangle 15"/>
          <p:cNvSpPr/>
          <p:nvPr userDrawn="1"/>
        </p:nvSpPr>
        <p:spPr>
          <a:xfrm>
            <a:off x="0" y="0"/>
            <a:ext cx="1524000" cy="6858000"/>
          </a:xfrm>
          <a:prstGeom prst="rect">
            <a:avLst/>
          </a:prstGeom>
          <a:gradFill flip="none" rotWithShape="1">
            <a:gsLst>
              <a:gs pos="9000">
                <a:srgbClr val="9BC341"/>
              </a:gs>
              <a:gs pos="68000">
                <a:schemeClr val="bg1"/>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pic>
        <p:nvPicPr>
          <p:cNvPr id="1031" name="Picture 8" descr="Z:\ppt\logo_ifla_text_small.png"/>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42875" y="144463"/>
            <a:ext cx="2857500" cy="825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82" r:id="rId1"/>
    <p:sldLayoutId id="2147483983" r:id="rId2"/>
    <p:sldLayoutId id="2147483984" r:id="rId3"/>
    <p:sldLayoutId id="2147483985" r:id="rId4"/>
  </p:sldLayoutIdLst>
  <p:hf sldNum="0" hdr="0" ftr="0"/>
  <p:txStyles>
    <p:titleStyle>
      <a:lvl1pPr algn="l" rtl="0" eaLnBrk="0" fontAlgn="base" hangingPunct="0">
        <a:spcBef>
          <a:spcPct val="0"/>
        </a:spcBef>
        <a:spcAft>
          <a:spcPct val="0"/>
        </a:spcAft>
        <a:defRPr sz="3800" kern="1200">
          <a:solidFill>
            <a:srgbClr val="008195"/>
          </a:solidFill>
          <a:latin typeface="Garamond"/>
          <a:ea typeface="ＭＳ Ｐゴシック" charset="-128"/>
          <a:cs typeface="Garamond"/>
        </a:defRPr>
      </a:lvl1pPr>
      <a:lvl2pPr algn="l" rtl="0" eaLnBrk="0" fontAlgn="base" hangingPunct="0">
        <a:spcBef>
          <a:spcPct val="0"/>
        </a:spcBef>
        <a:spcAft>
          <a:spcPct val="0"/>
        </a:spcAft>
        <a:defRPr sz="3800">
          <a:solidFill>
            <a:srgbClr val="008195"/>
          </a:solidFill>
          <a:latin typeface="Garamond" charset="0"/>
          <a:ea typeface="ＭＳ Ｐゴシック" charset="-128"/>
        </a:defRPr>
      </a:lvl2pPr>
      <a:lvl3pPr algn="l" rtl="0" eaLnBrk="0" fontAlgn="base" hangingPunct="0">
        <a:spcBef>
          <a:spcPct val="0"/>
        </a:spcBef>
        <a:spcAft>
          <a:spcPct val="0"/>
        </a:spcAft>
        <a:defRPr sz="3800">
          <a:solidFill>
            <a:srgbClr val="008195"/>
          </a:solidFill>
          <a:latin typeface="Garamond" charset="0"/>
          <a:ea typeface="ＭＳ Ｐゴシック" charset="-128"/>
        </a:defRPr>
      </a:lvl3pPr>
      <a:lvl4pPr algn="l" rtl="0" eaLnBrk="0" fontAlgn="base" hangingPunct="0">
        <a:spcBef>
          <a:spcPct val="0"/>
        </a:spcBef>
        <a:spcAft>
          <a:spcPct val="0"/>
        </a:spcAft>
        <a:defRPr sz="3800">
          <a:solidFill>
            <a:srgbClr val="008195"/>
          </a:solidFill>
          <a:latin typeface="Garamond" charset="0"/>
          <a:ea typeface="ＭＳ Ｐゴシック" charset="-128"/>
        </a:defRPr>
      </a:lvl4pPr>
      <a:lvl5pPr algn="l" rtl="0" eaLnBrk="0" fontAlgn="base" hangingPunct="0">
        <a:spcBef>
          <a:spcPct val="0"/>
        </a:spcBef>
        <a:spcAft>
          <a:spcPct val="0"/>
        </a:spcAft>
        <a:defRPr sz="3800">
          <a:solidFill>
            <a:srgbClr val="008195"/>
          </a:solidFill>
          <a:latin typeface="Garamond" charset="0"/>
          <a:ea typeface="ＭＳ Ｐゴシック" charset="-128"/>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Clr>
          <a:srgbClr val="D50033"/>
        </a:buClr>
        <a:buFont typeface="Arial" charset="0"/>
        <a:buChar char="•"/>
        <a:defRPr sz="3200" kern="1200">
          <a:solidFill>
            <a:schemeClr val="tx1"/>
          </a:solidFill>
          <a:latin typeface="Arial"/>
          <a:ea typeface="ＭＳ Ｐゴシック" charset="-128"/>
          <a:cs typeface="Arial"/>
        </a:defRPr>
      </a:lvl1pPr>
      <a:lvl2pPr marL="742950" indent="-285750" algn="l" rtl="0" eaLnBrk="0" fontAlgn="base" hangingPunct="0">
        <a:spcBef>
          <a:spcPct val="20000"/>
        </a:spcBef>
        <a:spcAft>
          <a:spcPct val="0"/>
        </a:spcAft>
        <a:buClr>
          <a:srgbClr val="D50033"/>
        </a:buClr>
        <a:buFont typeface="Arial" charset="0"/>
        <a:buChar char="–"/>
        <a:defRPr sz="2800" kern="1200">
          <a:solidFill>
            <a:schemeClr val="tx1"/>
          </a:solidFill>
          <a:latin typeface="Arial"/>
          <a:ea typeface="ＭＳ Ｐゴシック" charset="-128"/>
          <a:cs typeface="Arial"/>
        </a:defRPr>
      </a:lvl2pPr>
      <a:lvl3pPr marL="1143000" indent="-228600" algn="l" rtl="0" eaLnBrk="0" fontAlgn="base" hangingPunct="0">
        <a:spcBef>
          <a:spcPct val="20000"/>
        </a:spcBef>
        <a:spcAft>
          <a:spcPct val="0"/>
        </a:spcAft>
        <a:buClr>
          <a:srgbClr val="D50033"/>
        </a:buClr>
        <a:buFont typeface="Arial" charset="0"/>
        <a:buChar char="•"/>
        <a:defRPr sz="2400" kern="1200">
          <a:solidFill>
            <a:schemeClr val="tx1"/>
          </a:solidFill>
          <a:latin typeface="Arial"/>
          <a:ea typeface="ＭＳ Ｐゴシック" charset="-128"/>
          <a:cs typeface="Arial"/>
        </a:defRPr>
      </a:lvl3pPr>
      <a:lvl4pPr marL="1600200" indent="-228600" algn="l" rtl="0" eaLnBrk="0" fontAlgn="base" hangingPunct="0">
        <a:spcBef>
          <a:spcPct val="20000"/>
        </a:spcBef>
        <a:spcAft>
          <a:spcPct val="0"/>
        </a:spcAft>
        <a:buClr>
          <a:srgbClr val="D50033"/>
        </a:buClr>
        <a:buFont typeface="Arial" charset="0"/>
        <a:buChar char="–"/>
        <a:defRPr sz="2000" kern="1200">
          <a:solidFill>
            <a:schemeClr val="tx1"/>
          </a:solidFill>
          <a:latin typeface="Arial"/>
          <a:ea typeface="ＭＳ Ｐゴシック" charset="-128"/>
          <a:cs typeface="Arial"/>
        </a:defRPr>
      </a:lvl4pPr>
      <a:lvl5pPr marL="2057400" indent="-228600" algn="l" rtl="0" eaLnBrk="0" fontAlgn="base" hangingPunct="0">
        <a:spcBef>
          <a:spcPct val="20000"/>
        </a:spcBef>
        <a:spcAft>
          <a:spcPct val="0"/>
        </a:spcAft>
        <a:buClr>
          <a:srgbClr val="D50033"/>
        </a:buClr>
        <a:buFont typeface="Arial" charset="0"/>
        <a:buChar char="»"/>
        <a:defRPr sz="2000" kern="1200">
          <a:solidFill>
            <a:schemeClr val="tx1"/>
          </a:solidFill>
          <a:latin typeface="Arial"/>
          <a:ea typeface="ＭＳ Ｐゴシック" charset="-128"/>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lement.oury@issn.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mailto:Cultural.heritage@ifla.org"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hyperlink" Target="mailto:Julia.Brungs@ifla.org"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2"/>
          <p:cNvSpPr>
            <a:spLocks noGrp="1"/>
          </p:cNvSpPr>
          <p:nvPr>
            <p:ph type="title"/>
          </p:nvPr>
        </p:nvSpPr>
        <p:spPr>
          <a:xfrm>
            <a:off x="1981200" y="2819400"/>
            <a:ext cx="7010400" cy="2057400"/>
          </a:xfrm>
        </p:spPr>
        <p:txBody>
          <a:bodyPr/>
          <a:lstStyle/>
          <a:p>
            <a:pPr algn="ctr"/>
            <a:r>
              <a:rPr lang="en-GB" sz="4000" dirty="0" smtClean="0"/>
              <a:t/>
            </a:r>
            <a:br>
              <a:rPr lang="en-GB" sz="4000" dirty="0" smtClean="0"/>
            </a:br>
            <a:r>
              <a:rPr lang="en-GB" sz="4000" dirty="0" smtClean="0"/>
              <a:t/>
            </a:r>
            <a:br>
              <a:rPr lang="en-GB" sz="4000" dirty="0" smtClean="0"/>
            </a:br>
            <a:r>
              <a:rPr lang="en-GB" sz="3200" dirty="0" smtClean="0"/>
              <a:t>Guidelines </a:t>
            </a:r>
            <a:r>
              <a:rPr lang="en-GB" sz="3200" dirty="0"/>
              <a:t>for the selection of digital heritage for long-term </a:t>
            </a:r>
            <a:r>
              <a:rPr lang="en-GB" sz="3200" dirty="0" smtClean="0"/>
              <a:t>preservation</a:t>
            </a:r>
            <a:r>
              <a:rPr lang="en-GB" sz="3600" dirty="0" smtClean="0"/>
              <a:t/>
            </a:r>
            <a:br>
              <a:rPr lang="en-GB" sz="3600" dirty="0" smtClean="0"/>
            </a:br>
            <a:r>
              <a:rPr lang="en-GB" sz="3600" dirty="0" smtClean="0"/>
              <a:t/>
            </a:r>
            <a:br>
              <a:rPr lang="en-GB" sz="3600" dirty="0" smtClean="0"/>
            </a:br>
            <a:r>
              <a:rPr lang="en-GB" sz="2400" dirty="0" smtClean="0"/>
              <a:t>Clément Oury</a:t>
            </a:r>
            <a:br>
              <a:rPr lang="en-GB" sz="2400" dirty="0" smtClean="0"/>
            </a:br>
            <a:r>
              <a:rPr lang="en-GB" sz="2400" dirty="0" smtClean="0"/>
              <a:t>ISSN International Centre</a:t>
            </a:r>
            <a:br>
              <a:rPr lang="en-GB" sz="2400" dirty="0" smtClean="0"/>
            </a:br>
            <a:r>
              <a:rPr lang="en-GB" sz="2400" dirty="0" smtClean="0"/>
              <a:t>PERSIST Content Task Force</a:t>
            </a:r>
            <a:br>
              <a:rPr lang="en-GB" sz="2400" dirty="0" smtClean="0"/>
            </a:br>
            <a:r>
              <a:rPr lang="en-GB" sz="2400" dirty="0" smtClean="0">
                <a:hlinkClick r:id="rId3"/>
              </a:rPr>
              <a:t>clement.oury@issn.org</a:t>
            </a:r>
            <a:r>
              <a:rPr lang="en-GB" sz="2400" dirty="0" smtClean="0"/>
              <a:t> </a:t>
            </a:r>
            <a:endParaRPr lang="nl-NL" sz="3600" dirty="0"/>
          </a:p>
        </p:txBody>
      </p:sp>
      <p:sp>
        <p:nvSpPr>
          <p:cNvPr id="3" name="Rectangle 2"/>
          <p:cNvSpPr/>
          <p:nvPr/>
        </p:nvSpPr>
        <p:spPr>
          <a:xfrm>
            <a:off x="1379018" y="1066800"/>
            <a:ext cx="7243762" cy="1569660"/>
          </a:xfrm>
          <a:prstGeom prst="rect">
            <a:avLst/>
          </a:prstGeom>
        </p:spPr>
        <p:txBody>
          <a:bodyPr wrap="square">
            <a:spAutoFit/>
          </a:bodyPr>
          <a:lstStyle/>
          <a:p>
            <a:pPr algn="ctr"/>
            <a:r>
              <a:rPr lang="en-GB" sz="4800" b="1" dirty="0">
                <a:solidFill>
                  <a:srgbClr val="008195"/>
                </a:solidFill>
                <a:latin typeface="Garamond"/>
                <a:ea typeface="ＭＳ Ｐゴシック" charset="-128"/>
              </a:rPr>
              <a:t>The </a:t>
            </a:r>
            <a:r>
              <a:rPr lang="en-GB" sz="4800" b="1" dirty="0" smtClean="0">
                <a:solidFill>
                  <a:srgbClr val="008195"/>
                </a:solidFill>
                <a:latin typeface="Garamond"/>
                <a:ea typeface="ＭＳ Ｐゴシック" charset="-128"/>
              </a:rPr>
              <a:t>UNESCO PERSIST </a:t>
            </a:r>
            <a:r>
              <a:rPr lang="en-GB" sz="4800" b="1" dirty="0">
                <a:solidFill>
                  <a:srgbClr val="008195"/>
                </a:solidFill>
                <a:latin typeface="Garamond"/>
                <a:ea typeface="ＭＳ Ｐゴシック" charset="-128"/>
              </a:rPr>
              <a:t>Content Task Force </a:t>
            </a:r>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6200"/>
            <a:ext cx="3933825" cy="68484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242" name="Rectangle 2"/>
          <p:cNvSpPr>
            <a:spLocks noGrp="1" noChangeArrowheads="1"/>
          </p:cNvSpPr>
          <p:nvPr>
            <p:ph type="title" idx="4294967295"/>
          </p:nvPr>
        </p:nvSpPr>
        <p:spPr>
          <a:xfrm>
            <a:off x="1600200" y="228600"/>
            <a:ext cx="7086600" cy="857250"/>
          </a:xfrm>
          <a:ln/>
        </p:spPr>
        <p:txBody>
          <a:bodyPr/>
          <a:lstStyle/>
          <a:p>
            <a:pPr hangingPunct="1">
              <a:lnSpc>
                <a:spcPct val="100000"/>
              </a:lnSpc>
              <a:tabLst>
                <a:tab pos="723900" algn="l"/>
                <a:tab pos="1447800" algn="l"/>
                <a:tab pos="2171700" algn="l"/>
                <a:tab pos="2895600" algn="l"/>
                <a:tab pos="3619500" algn="l"/>
                <a:tab pos="4343400" algn="l"/>
                <a:tab pos="5067300" algn="l"/>
                <a:tab pos="5791200" algn="l"/>
                <a:tab pos="6515100" algn="l"/>
              </a:tabLst>
            </a:pPr>
            <a:r>
              <a:rPr lang="en-US" altLang="fr-FR" sz="3600" dirty="0">
                <a:solidFill>
                  <a:srgbClr val="008195"/>
                </a:solidFill>
              </a:rPr>
              <a:t>Challenges we encountered</a:t>
            </a:r>
          </a:p>
        </p:txBody>
      </p:sp>
      <p:sp>
        <p:nvSpPr>
          <p:cNvPr id="10243" name="Text Box 3"/>
          <p:cNvSpPr txBox="1">
            <a:spLocks noChangeArrowheads="1"/>
          </p:cNvSpPr>
          <p:nvPr/>
        </p:nvSpPr>
        <p:spPr bwMode="auto">
          <a:xfrm>
            <a:off x="4144962" y="1294605"/>
            <a:ext cx="4960938" cy="4411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cap="flat">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2900" indent="-341313">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1pPr>
            <a:lvl2pPr indent="-284163">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9pPr>
          </a:lstStyle>
          <a:p>
            <a:pPr lvl="1" hangingPunct="1">
              <a:lnSpc>
                <a:spcPct val="90000"/>
              </a:lnSpc>
              <a:spcBef>
                <a:spcPts val="563"/>
              </a:spcBef>
              <a:buClr>
                <a:srgbClr val="D50033"/>
              </a:buClr>
              <a:buSzPct val="75000"/>
              <a:buFont typeface="Arial" panose="020B0604020202020204" pitchFamily="34" charset="0"/>
              <a:buChar char="–"/>
            </a:pPr>
            <a:r>
              <a:rPr lang="en-US" altLang="fr-FR" sz="2000" b="1" dirty="0" smtClean="0">
                <a:ea typeface="ＭＳ Ｐゴシック" panose="020B0600070205080204" pitchFamily="34" charset="-128"/>
              </a:rPr>
              <a:t>Museums </a:t>
            </a:r>
            <a:r>
              <a:rPr lang="en-US" altLang="fr-FR" sz="2000" dirty="0">
                <a:ea typeface="ＭＳ Ｐゴシック" panose="020B0600070205080204" pitchFamily="34" charset="-128"/>
              </a:rPr>
              <a:t>–</a:t>
            </a:r>
            <a:r>
              <a:rPr lang="en-US" altLang="fr-FR" sz="2000" b="1" dirty="0">
                <a:ea typeface="ＭＳ Ｐゴシック" panose="020B0600070205080204" pitchFamily="34" charset="-128"/>
              </a:rPr>
              <a:t> </a:t>
            </a:r>
            <a:r>
              <a:rPr lang="en-US" altLang="fr-FR" sz="2000" dirty="0">
                <a:ea typeface="ＭＳ Ｐゴシック" panose="020B0600070205080204" pitchFamily="34" charset="-128"/>
              </a:rPr>
              <a:t> </a:t>
            </a:r>
            <a:r>
              <a:rPr lang="en-US" altLang="fr-FR" sz="2000" dirty="0" smtClean="0">
                <a:ea typeface="ＭＳ Ｐゴシック" panose="020B0600070205080204" pitchFamily="34" charset="-128"/>
              </a:rPr>
              <a:t>born-digital material / digital or digitized information about the collection / digital representations of physical artefacts.</a:t>
            </a:r>
            <a:br>
              <a:rPr lang="en-US" altLang="fr-FR" sz="2000" dirty="0" smtClean="0">
                <a:ea typeface="ＭＳ Ｐゴシック" panose="020B0600070205080204" pitchFamily="34" charset="-128"/>
              </a:rPr>
            </a:br>
            <a:r>
              <a:rPr lang="en-US" altLang="fr-FR" sz="2000" dirty="0" smtClean="0">
                <a:ea typeface="ＭＳ Ｐゴシック" panose="020B0600070205080204" pitchFamily="34" charset="-128"/>
              </a:rPr>
              <a:t>Importance of metadata and context information</a:t>
            </a:r>
          </a:p>
          <a:p>
            <a:pPr marL="173037" lvl="1" indent="0" hangingPunct="1">
              <a:lnSpc>
                <a:spcPct val="90000"/>
              </a:lnSpc>
              <a:spcBef>
                <a:spcPts val="563"/>
              </a:spcBef>
              <a:buClr>
                <a:srgbClr val="D50033"/>
              </a:buClr>
              <a:buSzPct val="75000"/>
            </a:pPr>
            <a:endParaRPr lang="en-US" altLang="fr-FR" sz="2000" dirty="0">
              <a:ea typeface="ＭＳ Ｐゴシック" panose="020B0600070205080204" pitchFamily="34" charset="-128"/>
            </a:endParaRPr>
          </a:p>
          <a:p>
            <a:pPr lvl="1" hangingPunct="1">
              <a:lnSpc>
                <a:spcPct val="90000"/>
              </a:lnSpc>
              <a:spcBef>
                <a:spcPts val="563"/>
              </a:spcBef>
              <a:buClr>
                <a:srgbClr val="D50033"/>
              </a:buClr>
              <a:buSzPct val="75000"/>
              <a:buFont typeface="Arial" panose="020B0604020202020204" pitchFamily="34" charset="0"/>
              <a:buChar char="–"/>
            </a:pPr>
            <a:r>
              <a:rPr lang="en-US" altLang="fr-FR" sz="2000" b="1" dirty="0">
                <a:ea typeface="ＭＳ Ｐゴシック" panose="020B0600070205080204" pitchFamily="34" charset="-128"/>
              </a:rPr>
              <a:t>Archives </a:t>
            </a:r>
            <a:r>
              <a:rPr lang="en-US" altLang="fr-FR" sz="2000" dirty="0">
                <a:ea typeface="ＭＳ Ｐゴシック" panose="020B0600070205080204" pitchFamily="34" charset="-128"/>
              </a:rPr>
              <a:t>– authenticity of records, early selection and transfer, reappraisal, costs, regulatory restrictions on access and </a:t>
            </a:r>
            <a:r>
              <a:rPr lang="en-US" altLang="fr-FR" sz="2000" dirty="0" smtClean="0">
                <a:ea typeface="ＭＳ Ｐゴシック" panose="020B0600070205080204" pitchFamily="34" charset="-128"/>
              </a:rPr>
              <a:t>use</a:t>
            </a:r>
          </a:p>
          <a:p>
            <a:pPr lvl="1" hangingPunct="1">
              <a:lnSpc>
                <a:spcPct val="90000"/>
              </a:lnSpc>
              <a:spcBef>
                <a:spcPts val="563"/>
              </a:spcBef>
              <a:buClr>
                <a:srgbClr val="D50033"/>
              </a:buClr>
              <a:buSzPct val="75000"/>
              <a:buFont typeface="Arial" panose="020B0604020202020204" pitchFamily="34" charset="0"/>
              <a:buChar char="–"/>
            </a:pPr>
            <a:endParaRPr lang="en-US" altLang="fr-FR" sz="2000" dirty="0" smtClean="0">
              <a:ea typeface="ＭＳ Ｐゴシック" panose="020B0600070205080204" pitchFamily="34" charset="-128"/>
            </a:endParaRPr>
          </a:p>
          <a:p>
            <a:pPr lvl="1" hangingPunct="1">
              <a:lnSpc>
                <a:spcPct val="90000"/>
              </a:lnSpc>
              <a:spcBef>
                <a:spcPts val="563"/>
              </a:spcBef>
              <a:buClr>
                <a:srgbClr val="D50033"/>
              </a:buClr>
              <a:buSzPct val="75000"/>
              <a:buFont typeface="Arial" panose="020B0604020202020204" pitchFamily="34" charset="0"/>
              <a:buChar char="–"/>
            </a:pPr>
            <a:r>
              <a:rPr lang="en-US" altLang="fr-FR" sz="2000" dirty="0" smtClean="0">
                <a:ea typeface="ＭＳ Ｐゴシック" panose="020B0600070205080204" pitchFamily="34" charset="-128"/>
              </a:rPr>
              <a:t>Private sector in background</a:t>
            </a:r>
          </a:p>
          <a:p>
            <a:pPr lvl="1" hangingPunct="1">
              <a:lnSpc>
                <a:spcPct val="90000"/>
              </a:lnSpc>
              <a:spcBef>
                <a:spcPts val="563"/>
              </a:spcBef>
              <a:buClr>
                <a:srgbClr val="D50033"/>
              </a:buClr>
              <a:buSzPct val="75000"/>
              <a:buFont typeface="Arial" panose="020B0604020202020204" pitchFamily="34" charset="0"/>
              <a:buChar char="–"/>
            </a:pPr>
            <a:endParaRPr lang="en-US" altLang="fr-FR" sz="2000" dirty="0" smtClean="0">
              <a:ea typeface="ＭＳ Ｐゴシック" panose="020B0600070205080204" pitchFamily="34" charset="-128"/>
            </a:endParaRPr>
          </a:p>
          <a:p>
            <a:pPr lvl="1" hangingPunct="1">
              <a:lnSpc>
                <a:spcPct val="90000"/>
              </a:lnSpc>
              <a:spcBef>
                <a:spcPts val="563"/>
              </a:spcBef>
              <a:buClr>
                <a:srgbClr val="D50033"/>
              </a:buClr>
              <a:buSzPct val="75000"/>
              <a:buFont typeface="Arial" panose="020B0604020202020204" pitchFamily="34" charset="0"/>
              <a:buChar char="–"/>
            </a:pPr>
            <a:r>
              <a:rPr lang="en-US" altLang="fr-FR" sz="2000" dirty="0" smtClean="0">
                <a:ea typeface="ＭＳ Ｐゴシック" panose="020B0600070205080204" pitchFamily="34" charset="-128"/>
              </a:rPr>
              <a:t>Some issues not tackled: e.g. ethics </a:t>
            </a:r>
            <a:endParaRPr lang="en-US" altLang="fr-FR" sz="2000" dirty="0">
              <a:ea typeface="ＭＳ Ｐゴシック" panose="020B0600070205080204" pitchFamily="34" charset="-128"/>
            </a:endParaRPr>
          </a:p>
        </p:txBody>
      </p:sp>
    </p:spTree>
    <p:extLst>
      <p:ext uri="{BB962C8B-B14F-4D97-AF65-F5344CB8AC3E}">
        <p14:creationId xmlns:p14="http://schemas.microsoft.com/office/powerpoint/2010/main" val="284780918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lvl="1">
              <a:buFont typeface="Arial" panose="020B0604020202020204" pitchFamily="34" charset="0"/>
              <a:buChar char="•"/>
            </a:pPr>
            <a:r>
              <a:rPr lang="en-US" dirty="0" smtClean="0"/>
              <a:t>Networking</a:t>
            </a:r>
          </a:p>
          <a:p>
            <a:pPr lvl="2">
              <a:buFont typeface="Arial" panose="020B0604020202020204" pitchFamily="34" charset="0"/>
              <a:buChar char="•"/>
            </a:pPr>
            <a:r>
              <a:rPr lang="en-US" dirty="0" smtClean="0"/>
              <a:t>Critical role of the national/central institution</a:t>
            </a:r>
          </a:p>
          <a:p>
            <a:pPr lvl="2">
              <a:buFont typeface="Arial" panose="020B0604020202020204" pitchFamily="34" charset="0"/>
              <a:buChar char="•"/>
            </a:pPr>
            <a:r>
              <a:rPr lang="en-US" dirty="0" smtClean="0"/>
              <a:t>Which cannot act without the support of a network</a:t>
            </a:r>
            <a:endParaRPr lang="en-US" sz="2000" dirty="0" smtClean="0"/>
          </a:p>
          <a:p>
            <a:pPr lvl="1">
              <a:buFont typeface="Arial" panose="020B0604020202020204" pitchFamily="34" charset="0"/>
              <a:buChar char="•"/>
            </a:pPr>
            <a:r>
              <a:rPr lang="en-US" dirty="0" smtClean="0"/>
              <a:t>Legal environment</a:t>
            </a:r>
          </a:p>
          <a:p>
            <a:pPr lvl="2">
              <a:buFont typeface="Arial" panose="020B0604020202020204" pitchFamily="34" charset="0"/>
              <a:buChar char="•"/>
            </a:pPr>
            <a:r>
              <a:rPr lang="en-US" dirty="0" smtClean="0"/>
              <a:t>IP rights issues; privacy; state secrets</a:t>
            </a:r>
          </a:p>
          <a:p>
            <a:pPr lvl="2">
              <a:buFont typeface="Arial" panose="020B0604020202020204" pitchFamily="34" charset="0"/>
              <a:buChar char="•"/>
            </a:pPr>
            <a:r>
              <a:rPr lang="en-US" dirty="0" smtClean="0"/>
              <a:t>Institutions need to be mandated</a:t>
            </a:r>
            <a:endParaRPr lang="nl-NL" dirty="0"/>
          </a:p>
          <a:p>
            <a:pPr lvl="1">
              <a:buFont typeface="Arial" panose="020B0604020202020204" pitchFamily="34" charset="0"/>
              <a:buChar char="•"/>
            </a:pPr>
            <a:r>
              <a:rPr lang="nl-NL" dirty="0" smtClean="0"/>
              <a:t>Technical skills</a:t>
            </a:r>
          </a:p>
          <a:p>
            <a:pPr lvl="2">
              <a:buFont typeface="Arial" panose="020B0604020202020204" pitchFamily="34" charset="0"/>
              <a:buChar char="•"/>
            </a:pPr>
            <a:r>
              <a:rPr lang="nl-NL" dirty="0" smtClean="0"/>
              <a:t>Metadata management</a:t>
            </a:r>
          </a:p>
          <a:p>
            <a:pPr lvl="2">
              <a:buFont typeface="Arial" panose="020B0604020202020204" pitchFamily="34" charset="0"/>
              <a:buChar char="•"/>
            </a:pPr>
            <a:r>
              <a:rPr lang="nl-NL" dirty="0" smtClean="0"/>
              <a:t>Digital </a:t>
            </a:r>
            <a:r>
              <a:rPr lang="nl-NL" dirty="0" err="1" smtClean="0"/>
              <a:t>preservation</a:t>
            </a:r>
            <a:endParaRPr lang="en-US" dirty="0" smtClean="0"/>
          </a:p>
        </p:txBody>
      </p:sp>
      <p:sp>
        <p:nvSpPr>
          <p:cNvPr id="3" name="Title 2"/>
          <p:cNvSpPr>
            <a:spLocks noGrp="1"/>
          </p:cNvSpPr>
          <p:nvPr>
            <p:ph type="title"/>
          </p:nvPr>
        </p:nvSpPr>
        <p:spPr/>
        <p:txBody>
          <a:bodyPr/>
          <a:lstStyle/>
          <a:p>
            <a:r>
              <a:rPr lang="en-GB" b="1" dirty="0" smtClean="0"/>
              <a:t>Identifying success conditions</a:t>
            </a:r>
            <a:endParaRPr lang="nl-NL" b="1" dirty="0"/>
          </a:p>
        </p:txBody>
      </p:sp>
      <p:sp>
        <p:nvSpPr>
          <p:cNvPr id="4" name="TextBox 3"/>
          <p:cNvSpPr txBox="1"/>
          <p:nvPr/>
        </p:nvSpPr>
        <p:spPr>
          <a:xfrm>
            <a:off x="3581400" y="6477000"/>
            <a:ext cx="184731" cy="369332"/>
          </a:xfrm>
          <a:prstGeom prst="rect">
            <a:avLst/>
          </a:prstGeom>
          <a:noFill/>
        </p:spPr>
        <p:txBody>
          <a:bodyPr wrap="none" rtlCol="0">
            <a:spAutoFit/>
          </a:bodyPr>
          <a:lstStyle/>
          <a:p>
            <a:endParaRPr lang="nl-NL" dirty="0"/>
          </a:p>
        </p:txBody>
      </p:sp>
    </p:spTree>
    <p:extLst>
      <p:ext uri="{BB962C8B-B14F-4D97-AF65-F5344CB8AC3E}">
        <p14:creationId xmlns:p14="http://schemas.microsoft.com/office/powerpoint/2010/main" val="12815620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676400" y="1600200"/>
            <a:ext cx="7010400" cy="4724400"/>
          </a:xfrm>
        </p:spPr>
        <p:txBody>
          <a:bodyPr>
            <a:normAutofit fontScale="92500" lnSpcReduction="20000"/>
          </a:bodyPr>
          <a:lstStyle/>
          <a:p>
            <a:pPr lvl="1">
              <a:buFont typeface="Arial" panose="020B0604020202020204" pitchFamily="34" charset="0"/>
              <a:buChar char="•"/>
            </a:pPr>
            <a:r>
              <a:rPr lang="en-US" dirty="0" smtClean="0"/>
              <a:t>Selection is not possible </a:t>
            </a:r>
          </a:p>
          <a:p>
            <a:pPr lvl="2">
              <a:buFont typeface="Arial" panose="020B0604020202020204" pitchFamily="34" charset="0"/>
              <a:buChar char="•"/>
            </a:pPr>
            <a:r>
              <a:rPr lang="en-US" dirty="0" smtClean="0"/>
              <a:t>New forms of digital heritage that should not be forgot</a:t>
            </a:r>
          </a:p>
          <a:p>
            <a:pPr lvl="2">
              <a:buFont typeface="Arial" panose="020B0604020202020204" pitchFamily="34" charset="0"/>
              <a:buChar char="•"/>
            </a:pPr>
            <a:r>
              <a:rPr lang="en-US" dirty="0" smtClean="0"/>
              <a:t>Collectively valuable as a record of contemporary societies</a:t>
            </a:r>
          </a:p>
          <a:p>
            <a:pPr lvl="1">
              <a:buFont typeface="Arial" panose="020B0604020202020204" pitchFamily="34" charset="0"/>
              <a:buChar char="•"/>
            </a:pPr>
            <a:r>
              <a:rPr lang="en-US" dirty="0" smtClean="0"/>
              <a:t>Selection is mandatory</a:t>
            </a:r>
          </a:p>
          <a:p>
            <a:pPr lvl="2">
              <a:buFont typeface="Arial" panose="020B0604020202020204" pitchFamily="34" charset="0"/>
              <a:buChar char="•"/>
            </a:pPr>
            <a:r>
              <a:rPr lang="en-US" dirty="0" smtClean="0"/>
              <a:t>Huge amount of resources created by digital technologies</a:t>
            </a:r>
          </a:p>
          <a:p>
            <a:pPr lvl="1">
              <a:buFont typeface="Arial" panose="020B0604020202020204" pitchFamily="34" charset="0"/>
              <a:buChar char="•"/>
            </a:pPr>
            <a:r>
              <a:rPr lang="en-US" dirty="0" smtClean="0"/>
              <a:t>Selection strategies should be adopted</a:t>
            </a:r>
          </a:p>
          <a:p>
            <a:pPr lvl="2">
              <a:buFont typeface="Arial" panose="020B0604020202020204" pitchFamily="34" charset="0"/>
              <a:buChar char="•"/>
            </a:pPr>
            <a:r>
              <a:rPr lang="en-US" dirty="0" smtClean="0"/>
              <a:t>Comprehensive collection</a:t>
            </a:r>
          </a:p>
          <a:p>
            <a:pPr lvl="2">
              <a:buFont typeface="Arial" panose="020B0604020202020204" pitchFamily="34" charset="0"/>
              <a:buChar char="•"/>
            </a:pPr>
            <a:r>
              <a:rPr lang="en-US" dirty="0" smtClean="0"/>
              <a:t>Representative collection</a:t>
            </a:r>
          </a:p>
          <a:p>
            <a:pPr lvl="2">
              <a:buFont typeface="Arial" panose="020B0604020202020204" pitchFamily="34" charset="0"/>
              <a:buChar char="•"/>
            </a:pPr>
            <a:r>
              <a:rPr lang="en-US" dirty="0" smtClean="0"/>
              <a:t>Selection</a:t>
            </a:r>
          </a:p>
          <a:p>
            <a:pPr marL="0" indent="0">
              <a:buNone/>
            </a:pPr>
            <a:endParaRPr lang="nl-NL" sz="2000" dirty="0"/>
          </a:p>
        </p:txBody>
      </p:sp>
      <p:sp>
        <p:nvSpPr>
          <p:cNvPr id="3" name="Title 2"/>
          <p:cNvSpPr>
            <a:spLocks noGrp="1"/>
          </p:cNvSpPr>
          <p:nvPr>
            <p:ph type="title"/>
          </p:nvPr>
        </p:nvSpPr>
        <p:spPr/>
        <p:txBody>
          <a:bodyPr/>
          <a:lstStyle/>
          <a:p>
            <a:r>
              <a:rPr lang="en-GB" b="1" dirty="0" smtClean="0"/>
              <a:t>The selection paradox</a:t>
            </a:r>
            <a:endParaRPr lang="nl-NL" b="1" dirty="0"/>
          </a:p>
        </p:txBody>
      </p:sp>
      <p:sp>
        <p:nvSpPr>
          <p:cNvPr id="4" name="TextBox 3"/>
          <p:cNvSpPr txBox="1"/>
          <p:nvPr/>
        </p:nvSpPr>
        <p:spPr>
          <a:xfrm>
            <a:off x="3581400" y="6477000"/>
            <a:ext cx="184731" cy="369332"/>
          </a:xfrm>
          <a:prstGeom prst="rect">
            <a:avLst/>
          </a:prstGeom>
          <a:noFill/>
        </p:spPr>
        <p:txBody>
          <a:bodyPr wrap="none" rtlCol="0">
            <a:spAutoFit/>
          </a:bodyPr>
          <a:lstStyle/>
          <a:p>
            <a:endParaRPr lang="nl-NL" dirty="0"/>
          </a:p>
        </p:txBody>
      </p:sp>
    </p:spTree>
    <p:extLst>
      <p:ext uri="{BB962C8B-B14F-4D97-AF65-F5344CB8AC3E}">
        <p14:creationId xmlns:p14="http://schemas.microsoft.com/office/powerpoint/2010/main" val="249125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676400" y="1981200"/>
            <a:ext cx="4419600" cy="4525963"/>
          </a:xfrm>
        </p:spPr>
        <p:txBody>
          <a:bodyPr>
            <a:normAutofit fontScale="77500" lnSpcReduction="20000"/>
          </a:bodyPr>
          <a:lstStyle/>
          <a:p>
            <a:r>
              <a:rPr lang="en-GB" sz="4400" dirty="0" smtClean="0"/>
              <a:t>Three main criteria</a:t>
            </a:r>
          </a:p>
          <a:p>
            <a:pPr lvl="1"/>
            <a:r>
              <a:rPr lang="en-GB" sz="4000" b="1" dirty="0" smtClean="0"/>
              <a:t>Significance</a:t>
            </a:r>
            <a:r>
              <a:rPr lang="en-GB" sz="4000" dirty="0" smtClean="0"/>
              <a:t> </a:t>
            </a:r>
          </a:p>
          <a:p>
            <a:pPr lvl="1"/>
            <a:r>
              <a:rPr lang="en-GB" sz="4000" b="1" dirty="0" smtClean="0"/>
              <a:t>Sustainability</a:t>
            </a:r>
          </a:p>
          <a:p>
            <a:pPr lvl="1"/>
            <a:r>
              <a:rPr lang="en-GB" sz="4000" b="1" dirty="0" smtClean="0"/>
              <a:t>Availability</a:t>
            </a:r>
          </a:p>
          <a:p>
            <a:r>
              <a:rPr lang="en-GB" sz="4400" dirty="0" smtClean="0"/>
              <a:t>A decision tree for selection in individual institution</a:t>
            </a:r>
            <a:endParaRPr lang="nl-NL" sz="4400" dirty="0"/>
          </a:p>
        </p:txBody>
      </p:sp>
      <p:sp>
        <p:nvSpPr>
          <p:cNvPr id="3" name="Title 2"/>
          <p:cNvSpPr>
            <a:spLocks noGrp="1"/>
          </p:cNvSpPr>
          <p:nvPr>
            <p:ph type="title"/>
          </p:nvPr>
        </p:nvSpPr>
        <p:spPr>
          <a:xfrm>
            <a:off x="1523999" y="304800"/>
            <a:ext cx="7476295" cy="1219200"/>
          </a:xfrm>
        </p:spPr>
        <p:txBody>
          <a:bodyPr/>
          <a:lstStyle/>
          <a:p>
            <a:r>
              <a:rPr lang="en-GB" sz="4400" b="1" dirty="0"/>
              <a:t/>
            </a:r>
            <a:br>
              <a:rPr lang="en-GB" sz="4400" b="1" dirty="0"/>
            </a:br>
            <a:r>
              <a:rPr lang="en-GB" sz="4000" b="1" dirty="0" smtClean="0"/>
              <a:t/>
            </a:r>
            <a:br>
              <a:rPr lang="en-GB" sz="4000" b="1" dirty="0" smtClean="0"/>
            </a:br>
            <a:r>
              <a:rPr lang="en-GB" sz="4000" b="1" dirty="0" smtClean="0"/>
              <a:t/>
            </a:r>
            <a:br>
              <a:rPr lang="en-GB" sz="4000" b="1" dirty="0" smtClean="0"/>
            </a:br>
            <a:r>
              <a:rPr lang="en-GB" sz="4000" b="1" dirty="0" smtClean="0"/>
              <a:t>Criteria </a:t>
            </a:r>
            <a:r>
              <a:rPr lang="en-GB" sz="4000" b="1" dirty="0"/>
              <a:t>for </a:t>
            </a:r>
            <a:r>
              <a:rPr lang="en-GB" sz="4000" b="1" dirty="0" smtClean="0"/>
              <a:t>Selection Guidelines</a:t>
            </a:r>
            <a:br>
              <a:rPr lang="en-GB" sz="4000" b="1" dirty="0" smtClean="0"/>
            </a:br>
            <a:r>
              <a:rPr lang="en-GB" sz="3600" b="1" dirty="0" smtClean="0"/>
              <a:t>We </a:t>
            </a:r>
            <a:r>
              <a:rPr lang="en-GB" sz="3600" b="1" dirty="0"/>
              <a:t>MUST </a:t>
            </a:r>
            <a:r>
              <a:rPr lang="en-GB" sz="3600" b="1" dirty="0" smtClean="0"/>
              <a:t>select, based on: </a:t>
            </a:r>
            <a:br>
              <a:rPr lang="en-GB" sz="3600" b="1" dirty="0" smtClean="0"/>
            </a:br>
            <a:r>
              <a:rPr lang="en-GB" sz="3600" b="1" dirty="0" smtClean="0"/>
              <a:t/>
            </a:r>
            <a:br>
              <a:rPr lang="en-GB" sz="3600" b="1" dirty="0" smtClean="0"/>
            </a:br>
            <a:endParaRPr lang="nl-NL" sz="3600" b="1"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2590800"/>
            <a:ext cx="2587464" cy="3533775"/>
          </a:xfrm>
          <a:prstGeom prst="rect">
            <a:avLst/>
          </a:prstGeom>
        </p:spPr>
      </p:pic>
    </p:spTree>
    <p:extLst>
      <p:ext uri="{BB962C8B-B14F-4D97-AF65-F5344CB8AC3E}">
        <p14:creationId xmlns:p14="http://schemas.microsoft.com/office/powerpoint/2010/main" val="28426535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676400" y="1600200"/>
            <a:ext cx="70104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cap="flat">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9pPr>
          </a:lstStyle>
          <a:p>
            <a:pPr>
              <a:lnSpc>
                <a:spcPct val="100000"/>
              </a:lnSpc>
              <a:spcBef>
                <a:spcPts val="638"/>
              </a:spcBef>
            </a:pPr>
            <a:endParaRPr lang="en-US" altLang="fr-FR" sz="3200" dirty="0">
              <a:ea typeface="ＭＳ Ｐゴシック" panose="020B0600070205080204" pitchFamily="34" charset="-128"/>
            </a:endParaRPr>
          </a:p>
          <a:p>
            <a:pPr algn="ctr">
              <a:lnSpc>
                <a:spcPct val="100000"/>
              </a:lnSpc>
              <a:spcBef>
                <a:spcPts val="638"/>
              </a:spcBef>
            </a:pPr>
            <a:r>
              <a:rPr lang="en-US" altLang="fr-FR" sz="3200" dirty="0">
                <a:ea typeface="ＭＳ Ｐゴシック" panose="020B0600070205080204" pitchFamily="34" charset="-128"/>
              </a:rPr>
              <a:t>Questions, Comments and Suggestions</a:t>
            </a:r>
          </a:p>
          <a:p>
            <a:pPr algn="ctr">
              <a:lnSpc>
                <a:spcPct val="100000"/>
              </a:lnSpc>
              <a:spcBef>
                <a:spcPts val="638"/>
              </a:spcBef>
            </a:pPr>
            <a:r>
              <a:rPr lang="en-US" altLang="fr-FR" sz="3200" dirty="0">
                <a:ea typeface="ＭＳ Ｐゴシック" panose="020B0600070205080204" pitchFamily="34" charset="-128"/>
                <a:hlinkClick r:id="rId3"/>
              </a:rPr>
              <a:t>Cultural.heritage@ifla.org</a:t>
            </a:r>
          </a:p>
          <a:p>
            <a:pPr algn="ctr">
              <a:lnSpc>
                <a:spcPct val="100000"/>
              </a:lnSpc>
              <a:spcBef>
                <a:spcPts val="638"/>
              </a:spcBef>
            </a:pPr>
            <a:r>
              <a:rPr lang="en-US" altLang="fr-FR" sz="3200" dirty="0">
                <a:ea typeface="ＭＳ Ｐゴシック" panose="020B0600070205080204" pitchFamily="34" charset="-128"/>
                <a:hlinkClick r:id="rId4"/>
              </a:rPr>
              <a:t>Julia.Brungs@ifla.org</a:t>
            </a:r>
            <a:r>
              <a:rPr lang="en-US" altLang="fr-FR" sz="3200" dirty="0">
                <a:ea typeface="ＭＳ Ｐゴシック" panose="020B0600070205080204" pitchFamily="34" charset="-128"/>
              </a:rPr>
              <a:t> </a:t>
            </a:r>
          </a:p>
        </p:txBody>
      </p:sp>
      <p:sp>
        <p:nvSpPr>
          <p:cNvPr id="16386" name="Rectangle 2"/>
          <p:cNvSpPr>
            <a:spLocks noGrp="1" noChangeArrowheads="1"/>
          </p:cNvSpPr>
          <p:nvPr>
            <p:ph type="title" idx="4294967295"/>
          </p:nvPr>
        </p:nvSpPr>
        <p:spPr>
          <a:xfrm>
            <a:off x="1600200" y="714375"/>
            <a:ext cx="7086600" cy="857250"/>
          </a:xfrm>
          <a:ln/>
        </p:spPr>
        <p:txBody>
          <a:bodyPr/>
          <a:lstStyle/>
          <a:p>
            <a:pPr>
              <a:lnSpc>
                <a:spcPct val="100000"/>
              </a:lnSpc>
              <a:tabLst>
                <a:tab pos="723900" algn="l"/>
                <a:tab pos="1447800" algn="l"/>
                <a:tab pos="2171700" algn="l"/>
                <a:tab pos="2895600" algn="l"/>
                <a:tab pos="3619500" algn="l"/>
                <a:tab pos="4343400" algn="l"/>
                <a:tab pos="5067300" algn="l"/>
                <a:tab pos="5791200" algn="l"/>
                <a:tab pos="6515100" algn="l"/>
              </a:tabLst>
            </a:pPr>
            <a:endParaRPr lang="en-US" altLang="fr-FR"/>
          </a:p>
        </p:txBody>
      </p:sp>
    </p:spTree>
    <p:extLst>
      <p:ext uri="{BB962C8B-B14F-4D97-AF65-F5344CB8AC3E}">
        <p14:creationId xmlns:p14="http://schemas.microsoft.com/office/powerpoint/2010/main" val="63721469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en-US" dirty="0" smtClean="0"/>
              <a:t>Do you have a collecting policy/strategy</a:t>
            </a:r>
          </a:p>
          <a:p>
            <a:pPr lvl="1"/>
            <a:r>
              <a:rPr lang="en-US" dirty="0" smtClean="0"/>
              <a:t>For digital documents?</a:t>
            </a:r>
            <a:endParaRPr lang="en-US" dirty="0" smtClean="0"/>
          </a:p>
          <a:p>
            <a:r>
              <a:rPr lang="en-US" dirty="0" smtClean="0"/>
              <a:t>What are digital preservation issues in your institutions?</a:t>
            </a:r>
          </a:p>
          <a:p>
            <a:r>
              <a:rPr lang="en-US" dirty="0" smtClean="0"/>
              <a:t>How to use/implement guidelines?</a:t>
            </a:r>
            <a:endParaRPr lang="en-US" dirty="0" smtClean="0"/>
          </a:p>
        </p:txBody>
      </p:sp>
      <p:sp>
        <p:nvSpPr>
          <p:cNvPr id="3" name="Titre 2"/>
          <p:cNvSpPr>
            <a:spLocks noGrp="1"/>
          </p:cNvSpPr>
          <p:nvPr>
            <p:ph type="title"/>
          </p:nvPr>
        </p:nvSpPr>
        <p:spPr/>
        <p:txBody>
          <a:bodyPr/>
          <a:lstStyle/>
          <a:p>
            <a:r>
              <a:rPr lang="fr-FR" b="1" dirty="0" smtClean="0"/>
              <a:t>Questions for the panel</a:t>
            </a:r>
            <a:endParaRPr lang="fr-FR" b="1" dirty="0"/>
          </a:p>
        </p:txBody>
      </p:sp>
    </p:spTree>
    <p:extLst>
      <p:ext uri="{BB962C8B-B14F-4D97-AF65-F5344CB8AC3E}">
        <p14:creationId xmlns:p14="http://schemas.microsoft.com/office/powerpoint/2010/main" val="413168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en-US" dirty="0" smtClean="0"/>
              <a:t>Presentation of the guidelines</a:t>
            </a:r>
          </a:p>
          <a:p>
            <a:r>
              <a:rPr lang="en-US" dirty="0" smtClean="0"/>
              <a:t>Comments on the guidelines from the panel</a:t>
            </a:r>
          </a:p>
          <a:p>
            <a:r>
              <a:rPr lang="en-US" dirty="0" smtClean="0"/>
              <a:t>Open discussion with the public</a:t>
            </a:r>
          </a:p>
        </p:txBody>
      </p:sp>
      <p:sp>
        <p:nvSpPr>
          <p:cNvPr id="3" name="Titre 2"/>
          <p:cNvSpPr>
            <a:spLocks noGrp="1"/>
          </p:cNvSpPr>
          <p:nvPr>
            <p:ph type="title"/>
          </p:nvPr>
        </p:nvSpPr>
        <p:spPr/>
        <p:txBody>
          <a:bodyPr/>
          <a:lstStyle/>
          <a:p>
            <a:r>
              <a:rPr lang="fr-FR" b="1" dirty="0" smtClean="0"/>
              <a:t>Agenda of the session</a:t>
            </a:r>
            <a:endParaRPr lang="fr-FR" b="1" dirty="0"/>
          </a:p>
        </p:txBody>
      </p:sp>
    </p:spTree>
    <p:extLst>
      <p:ext uri="{BB962C8B-B14F-4D97-AF65-F5344CB8AC3E}">
        <p14:creationId xmlns:p14="http://schemas.microsoft.com/office/powerpoint/2010/main" val="1246005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7" name="Picture 1"/>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1676400" y="1600200"/>
            <a:ext cx="7086600" cy="4832350"/>
          </a:xfrm>
          <a:prstGeom prst="rect">
            <a:avLst/>
          </a:prstGeom>
          <a:noFill/>
          <a:ln>
            <a:noFill/>
          </a:ln>
          <a:effectLst/>
          <a:extLst>
            <a:ext uri="{909E8E84-426E-40DD-AFC4-6F175D3DCCD1}">
              <a14:hiddenFill xmlns:a14="http://schemas.microsoft.com/office/drawing/2010/main">
                <a:blipFill dpi="0" rotWithShape="0">
                  <a:blip>
                    <a:lum bright="70000" contrast="-7000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9218" name="Text Box 2"/>
          <p:cNvSpPr txBox="1">
            <a:spLocks noChangeArrowheads="1"/>
          </p:cNvSpPr>
          <p:nvPr/>
        </p:nvSpPr>
        <p:spPr bwMode="auto">
          <a:xfrm>
            <a:off x="1676400" y="2362200"/>
            <a:ext cx="7010400" cy="3763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cap="flat">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2900" indent="-341313">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9pPr>
          </a:lstStyle>
          <a:p>
            <a:pPr>
              <a:lnSpc>
                <a:spcPct val="100000"/>
              </a:lnSpc>
              <a:spcBef>
                <a:spcPts val="638"/>
              </a:spcBef>
              <a:buClr>
                <a:srgbClr val="D50033"/>
              </a:buClr>
              <a:buSzPct val="45000"/>
              <a:buFont typeface="Arial" panose="020B0604020202020204" pitchFamily="34" charset="0"/>
              <a:buChar char="•"/>
            </a:pPr>
            <a:r>
              <a:rPr lang="en-US" altLang="fr-FR" sz="3000" dirty="0">
                <a:ea typeface="ＭＳ Ｐゴシック" panose="020B0600070205080204" pitchFamily="34" charset="-128"/>
              </a:rPr>
              <a:t>Heritage is at risk of being lost </a:t>
            </a:r>
            <a:r>
              <a:rPr lang="en-US" altLang="fr-FR" sz="3000" dirty="0" smtClean="0">
                <a:ea typeface="ＭＳ Ｐゴシック" panose="020B0600070205080204" pitchFamily="34" charset="-128"/>
              </a:rPr>
              <a:t>forever</a:t>
            </a:r>
          </a:p>
          <a:p>
            <a:pPr lvl="1">
              <a:spcBef>
                <a:spcPts val="638"/>
              </a:spcBef>
              <a:buClr>
                <a:srgbClr val="D50033"/>
              </a:buClr>
              <a:buSzPct val="45000"/>
              <a:buFont typeface="Arial" panose="020B0604020202020204" pitchFamily="34" charset="0"/>
              <a:buChar char="•"/>
            </a:pPr>
            <a:r>
              <a:rPr lang="en-US" altLang="fr-FR" sz="3000" dirty="0" smtClean="0">
                <a:ea typeface="ＭＳ Ｐゴシック" panose="020B0600070205080204" pitchFamily="34" charset="-128"/>
              </a:rPr>
              <a:t> Sheer volume of information…</a:t>
            </a:r>
          </a:p>
          <a:p>
            <a:pPr lvl="1">
              <a:spcBef>
                <a:spcPts val="638"/>
              </a:spcBef>
              <a:buClr>
                <a:srgbClr val="D50033"/>
              </a:buClr>
              <a:buSzPct val="45000"/>
              <a:buFont typeface="Arial" panose="020B0604020202020204" pitchFamily="34" charset="0"/>
              <a:buChar char="•"/>
            </a:pPr>
            <a:r>
              <a:rPr lang="en-US" altLang="fr-FR" sz="3000" dirty="0" smtClean="0">
                <a:ea typeface="ＭＳ Ｐゴシック" panose="020B0600070205080204" pitchFamily="34" charset="-128"/>
              </a:rPr>
              <a:t> But highly ephemeral</a:t>
            </a:r>
            <a:endParaRPr lang="en-US" altLang="fr-FR" sz="3000" dirty="0">
              <a:ea typeface="ＭＳ Ｐゴシック" panose="020B0600070205080204" pitchFamily="34" charset="-128"/>
            </a:endParaRPr>
          </a:p>
          <a:p>
            <a:pPr>
              <a:lnSpc>
                <a:spcPct val="100000"/>
              </a:lnSpc>
              <a:spcBef>
                <a:spcPts val="638"/>
              </a:spcBef>
              <a:buClr>
                <a:srgbClr val="D50033"/>
              </a:buClr>
              <a:buSzPct val="45000"/>
              <a:buFont typeface="Arial" panose="020B0604020202020204" pitchFamily="34" charset="0"/>
              <a:buChar char="•"/>
            </a:pPr>
            <a:r>
              <a:rPr lang="en-US" altLang="fr-FR" sz="3000" dirty="0">
                <a:ea typeface="ＭＳ Ｐゴシック" panose="020B0600070205080204" pitchFamily="34" charset="-128"/>
              </a:rPr>
              <a:t>Ensure survival of digital heritage for the next generations and beyond</a:t>
            </a:r>
          </a:p>
          <a:p>
            <a:pPr>
              <a:lnSpc>
                <a:spcPct val="100000"/>
              </a:lnSpc>
              <a:spcBef>
                <a:spcPts val="638"/>
              </a:spcBef>
              <a:buClr>
                <a:srgbClr val="D50033"/>
              </a:buClr>
              <a:buSzPct val="45000"/>
              <a:buFont typeface="Arial" panose="020B0604020202020204" pitchFamily="34" charset="0"/>
              <a:buChar char="•"/>
            </a:pPr>
            <a:r>
              <a:rPr lang="en-US" altLang="fr-FR" sz="3000" dirty="0" smtClean="0">
                <a:ea typeface="ＭＳ Ｐゴシック" panose="020B0600070205080204" pitchFamily="34" charset="-128"/>
              </a:rPr>
              <a:t>A need for heritage institutions to define their digital </a:t>
            </a:r>
            <a:r>
              <a:rPr lang="en-US" altLang="fr-FR" sz="3000" dirty="0">
                <a:ea typeface="ＭＳ Ｐゴシック" panose="020B0600070205080204" pitchFamily="34" charset="-128"/>
              </a:rPr>
              <a:t>heritage preservation strategy</a:t>
            </a:r>
          </a:p>
        </p:txBody>
      </p:sp>
      <p:sp>
        <p:nvSpPr>
          <p:cNvPr id="9219" name="Rectangle 3"/>
          <p:cNvSpPr>
            <a:spLocks noGrp="1" noChangeArrowheads="1"/>
          </p:cNvSpPr>
          <p:nvPr>
            <p:ph type="title" idx="4294967295"/>
          </p:nvPr>
        </p:nvSpPr>
        <p:spPr>
          <a:xfrm>
            <a:off x="1600200" y="714375"/>
            <a:ext cx="7086600" cy="857250"/>
          </a:xfrm>
          <a:ln/>
        </p:spPr>
        <p:txBody>
          <a:bodyPr/>
          <a:lstStyle/>
          <a:p>
            <a:pPr>
              <a:lnSpc>
                <a:spcPct val="100000"/>
              </a:lnSpc>
              <a:tabLst>
                <a:tab pos="723900" algn="l"/>
                <a:tab pos="1447800" algn="l"/>
                <a:tab pos="2171700" algn="l"/>
                <a:tab pos="2895600" algn="l"/>
                <a:tab pos="3619500" algn="l"/>
                <a:tab pos="4343400" algn="l"/>
                <a:tab pos="5067300" algn="l"/>
                <a:tab pos="5791200" algn="l"/>
                <a:tab pos="6515100" algn="l"/>
              </a:tabLst>
            </a:pPr>
            <a:r>
              <a:rPr lang="en-US" altLang="fr-FR" b="1" dirty="0">
                <a:solidFill>
                  <a:srgbClr val="008195"/>
                </a:solidFill>
              </a:rPr>
              <a:t>Why </a:t>
            </a:r>
            <a:r>
              <a:rPr lang="en-US" altLang="fr-FR" b="1" dirty="0" smtClean="0">
                <a:solidFill>
                  <a:srgbClr val="008195"/>
                </a:solidFill>
              </a:rPr>
              <a:t>preserving digital heritage?</a:t>
            </a:r>
            <a:endParaRPr lang="en-US" altLang="fr-FR" b="1" dirty="0">
              <a:solidFill>
                <a:srgbClr val="008195"/>
              </a:solidFill>
            </a:endParaRPr>
          </a:p>
        </p:txBody>
      </p:sp>
    </p:spTree>
    <p:extLst>
      <p:ext uri="{BB962C8B-B14F-4D97-AF65-F5344CB8AC3E}">
        <p14:creationId xmlns:p14="http://schemas.microsoft.com/office/powerpoint/2010/main" val="75972979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idx="4294967295"/>
          </p:nvPr>
        </p:nvSpPr>
        <p:spPr>
          <a:xfrm>
            <a:off x="1600200" y="714375"/>
            <a:ext cx="7086600" cy="857250"/>
          </a:xfrm>
          <a:ln/>
        </p:spPr>
        <p:txBody>
          <a:bodyPr/>
          <a:lstStyle/>
          <a:p>
            <a:pPr hangingPunct="1">
              <a:lnSpc>
                <a:spcPct val="100000"/>
              </a:lnSpc>
              <a:tabLst>
                <a:tab pos="723900" algn="l"/>
                <a:tab pos="1447800" algn="l"/>
                <a:tab pos="2171700" algn="l"/>
                <a:tab pos="2895600" algn="l"/>
                <a:tab pos="3619500" algn="l"/>
                <a:tab pos="4343400" algn="l"/>
                <a:tab pos="5067300" algn="l"/>
                <a:tab pos="5791200" algn="l"/>
                <a:tab pos="6515100" algn="l"/>
              </a:tabLst>
            </a:pPr>
            <a:r>
              <a:rPr lang="en-US" altLang="fr-FR" sz="3600" b="1" dirty="0" smtClean="0">
                <a:solidFill>
                  <a:srgbClr val="008195"/>
                </a:solidFill>
              </a:rPr>
              <a:t>The PERSIST project</a:t>
            </a:r>
            <a:endParaRPr lang="en-US" altLang="fr-FR" sz="3600" b="1" dirty="0">
              <a:solidFill>
                <a:srgbClr val="008195"/>
              </a:solidFill>
            </a:endParaRPr>
          </a:p>
        </p:txBody>
      </p:sp>
      <p:sp>
        <p:nvSpPr>
          <p:cNvPr id="6146" name="Text Box 2"/>
          <p:cNvSpPr txBox="1">
            <a:spLocks noChangeArrowheads="1"/>
          </p:cNvSpPr>
          <p:nvPr/>
        </p:nvSpPr>
        <p:spPr bwMode="auto">
          <a:xfrm>
            <a:off x="1447800" y="1752600"/>
            <a:ext cx="7559675" cy="4411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cap="flat">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2900" indent="-341313">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9pPr>
          </a:lstStyle>
          <a:p>
            <a:pPr hangingPunct="1">
              <a:lnSpc>
                <a:spcPct val="100000"/>
              </a:lnSpc>
              <a:spcBef>
                <a:spcPts val="638"/>
              </a:spcBef>
              <a:buClr>
                <a:srgbClr val="D50033"/>
              </a:buClr>
              <a:buSzPct val="45000"/>
              <a:buFont typeface="Arial" panose="020B0604020202020204" pitchFamily="34" charset="0"/>
              <a:buChar char="•"/>
            </a:pPr>
            <a:r>
              <a:rPr lang="en-US" altLang="fr-FR" sz="2400" b="1" dirty="0" smtClean="0">
                <a:ea typeface="ＭＳ Ｐゴシック" panose="020B0600070205080204" pitchFamily="34" charset="-128"/>
              </a:rPr>
              <a:t>PERSIST: </a:t>
            </a:r>
            <a:r>
              <a:rPr lang="en-US" altLang="fr-FR" sz="2400" dirty="0" smtClean="0">
                <a:ea typeface="ＭＳ Ｐゴシック" panose="020B0600070205080204" pitchFamily="34" charset="-128"/>
              </a:rPr>
              <a:t>Platform to Enhance the Sustainability of the Information Society </a:t>
            </a:r>
            <a:r>
              <a:rPr lang="en-US" altLang="fr-FR" sz="2400" dirty="0" err="1" smtClean="0">
                <a:ea typeface="ＭＳ Ｐゴシック" panose="020B0600070205080204" pitchFamily="34" charset="-128"/>
              </a:rPr>
              <a:t>Transglobaly</a:t>
            </a:r>
            <a:endParaRPr lang="en-US" altLang="fr-FR" sz="2400" dirty="0" smtClean="0">
              <a:ea typeface="ＭＳ Ｐゴシック" panose="020B0600070205080204" pitchFamily="34" charset="-128"/>
            </a:endParaRPr>
          </a:p>
          <a:p>
            <a:pPr hangingPunct="1">
              <a:lnSpc>
                <a:spcPct val="100000"/>
              </a:lnSpc>
              <a:spcBef>
                <a:spcPts val="638"/>
              </a:spcBef>
              <a:buClr>
                <a:srgbClr val="D50033"/>
              </a:buClr>
              <a:buSzPct val="45000"/>
              <a:buFont typeface="Arial" panose="020B0604020202020204" pitchFamily="34" charset="0"/>
              <a:buChar char="•"/>
            </a:pPr>
            <a:r>
              <a:rPr lang="en-US" altLang="fr-FR" sz="2400" dirty="0" smtClean="0">
                <a:ea typeface="ＭＳ Ｐゴシック" panose="020B0600070205080204" pitchFamily="34" charset="-128"/>
              </a:rPr>
              <a:t>A progressive maturation</a:t>
            </a:r>
          </a:p>
          <a:p>
            <a:pPr lvl="1">
              <a:spcBef>
                <a:spcPts val="638"/>
              </a:spcBef>
              <a:buClr>
                <a:srgbClr val="D50033"/>
              </a:buClr>
              <a:buSzPct val="45000"/>
              <a:buFont typeface="Arial" panose="020B0604020202020204" pitchFamily="34" charset="0"/>
              <a:buChar char="•"/>
            </a:pPr>
            <a:r>
              <a:rPr lang="en-US" altLang="fr-FR" sz="2400" dirty="0" smtClean="0">
                <a:ea typeface="ＭＳ Ｐゴシック" panose="020B0600070205080204" pitchFamily="34" charset="-128"/>
              </a:rPr>
              <a:t> Memory of the World 2012 conference in Vancouver</a:t>
            </a:r>
          </a:p>
          <a:p>
            <a:pPr lvl="1">
              <a:spcBef>
                <a:spcPts val="638"/>
              </a:spcBef>
              <a:buClr>
                <a:srgbClr val="D50033"/>
              </a:buClr>
              <a:buSzPct val="45000"/>
              <a:buFont typeface="Arial" panose="020B0604020202020204" pitchFamily="34" charset="0"/>
              <a:buChar char="•"/>
            </a:pPr>
            <a:r>
              <a:rPr lang="en-US" altLang="fr-FR" sz="2400" b="1" dirty="0">
                <a:ea typeface="ＭＳ Ｐゴシック" panose="020B0600070205080204" pitchFamily="34" charset="-128"/>
              </a:rPr>
              <a:t> </a:t>
            </a:r>
            <a:r>
              <a:rPr lang="en-US" altLang="fr-FR" sz="2400" b="1" dirty="0" smtClean="0">
                <a:ea typeface="ＭＳ Ｐゴシック" panose="020B0600070205080204" pitchFamily="34" charset="-128"/>
              </a:rPr>
              <a:t>December 2013: international conference in the Hague, launch of PERSIST</a:t>
            </a:r>
          </a:p>
          <a:p>
            <a:pPr>
              <a:spcBef>
                <a:spcPts val="638"/>
              </a:spcBef>
              <a:buClr>
                <a:srgbClr val="D50033"/>
              </a:buClr>
              <a:buSzPct val="45000"/>
              <a:buFont typeface="Arial" panose="020B0604020202020204" pitchFamily="34" charset="0"/>
              <a:buChar char="•"/>
            </a:pPr>
            <a:r>
              <a:rPr lang="en-US" altLang="fr-FR" sz="2400" dirty="0" smtClean="0">
                <a:ea typeface="ＭＳ Ｐゴシック" panose="020B0600070205080204" pitchFamily="34" charset="-128"/>
              </a:rPr>
              <a:t>A</a:t>
            </a:r>
            <a:r>
              <a:rPr lang="en-US" altLang="fr-FR" sz="2400" b="1" dirty="0" smtClean="0">
                <a:ea typeface="ＭＳ Ｐゴシック" panose="020B0600070205080204" pitchFamily="34" charset="-128"/>
              </a:rPr>
              <a:t> </a:t>
            </a:r>
            <a:r>
              <a:rPr lang="en-US" altLang="fr-FR" sz="2400" dirty="0" smtClean="0">
                <a:ea typeface="ＭＳ Ｐゴシック" panose="020B0600070205080204" pitchFamily="34" charset="-128"/>
              </a:rPr>
              <a:t>roadmap </a:t>
            </a:r>
            <a:r>
              <a:rPr lang="en-US" altLang="fr-FR" sz="2400" dirty="0">
                <a:ea typeface="ＭＳ Ｐゴシック" panose="020B0600070205080204" pitchFamily="34" charset="-128"/>
              </a:rPr>
              <a:t>for three task </a:t>
            </a:r>
            <a:r>
              <a:rPr lang="en-US" altLang="fr-FR" sz="2400" dirty="0" smtClean="0">
                <a:ea typeface="ＭＳ Ｐゴシック" panose="020B0600070205080204" pitchFamily="34" charset="-128"/>
              </a:rPr>
              <a:t>forces</a:t>
            </a:r>
          </a:p>
          <a:p>
            <a:pPr lvl="1">
              <a:spcBef>
                <a:spcPts val="638"/>
              </a:spcBef>
              <a:buClr>
                <a:srgbClr val="D50033"/>
              </a:buClr>
              <a:buSzPct val="45000"/>
              <a:buFont typeface="Arial" panose="020B0604020202020204" pitchFamily="34" charset="0"/>
              <a:buChar char="•"/>
            </a:pPr>
            <a:r>
              <a:rPr lang="en-US" altLang="fr-FR" sz="2400" dirty="0">
                <a:ea typeface="ＭＳ Ｐゴシック" panose="020B0600070205080204" pitchFamily="34" charset="-128"/>
              </a:rPr>
              <a:t> </a:t>
            </a:r>
            <a:r>
              <a:rPr lang="en-US" altLang="fr-FR" sz="2400" dirty="0" smtClean="0">
                <a:ea typeface="ＭＳ Ｐゴシック" panose="020B0600070205080204" pitchFamily="34" charset="-128"/>
              </a:rPr>
              <a:t>Selection</a:t>
            </a:r>
          </a:p>
          <a:p>
            <a:pPr lvl="1">
              <a:spcBef>
                <a:spcPts val="638"/>
              </a:spcBef>
              <a:buClr>
                <a:srgbClr val="D50033"/>
              </a:buClr>
              <a:buSzPct val="45000"/>
              <a:buFont typeface="Arial" panose="020B0604020202020204" pitchFamily="34" charset="0"/>
              <a:buChar char="•"/>
            </a:pPr>
            <a:r>
              <a:rPr lang="en-US" altLang="fr-FR" sz="2400" dirty="0" smtClean="0">
                <a:ea typeface="ＭＳ Ｐゴシック" panose="020B0600070205080204" pitchFamily="34" charset="-128"/>
              </a:rPr>
              <a:t> Policy</a:t>
            </a:r>
          </a:p>
          <a:p>
            <a:pPr lvl="1">
              <a:spcBef>
                <a:spcPts val="638"/>
              </a:spcBef>
              <a:buClr>
                <a:srgbClr val="D50033"/>
              </a:buClr>
              <a:buSzPct val="45000"/>
              <a:buFont typeface="Arial" panose="020B0604020202020204" pitchFamily="34" charset="0"/>
              <a:buChar char="•"/>
            </a:pPr>
            <a:r>
              <a:rPr lang="en-US" altLang="fr-FR" sz="2400" dirty="0" smtClean="0">
                <a:ea typeface="ＭＳ Ｐゴシック" panose="020B0600070205080204" pitchFamily="34" charset="-128"/>
              </a:rPr>
              <a:t> Technology</a:t>
            </a:r>
            <a:endParaRPr lang="en-US" altLang="fr-FR" sz="2400" dirty="0">
              <a:ea typeface="ＭＳ Ｐゴシック" panose="020B0600070205080204" pitchFamily="34" charset="-128"/>
            </a:endParaRPr>
          </a:p>
        </p:txBody>
      </p:sp>
    </p:spTree>
    <p:extLst>
      <p:ext uri="{BB962C8B-B14F-4D97-AF65-F5344CB8AC3E}">
        <p14:creationId xmlns:p14="http://schemas.microsoft.com/office/powerpoint/2010/main" val="95939654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idx="4294967295"/>
          </p:nvPr>
        </p:nvSpPr>
        <p:spPr>
          <a:xfrm>
            <a:off x="1600200" y="714375"/>
            <a:ext cx="7086600" cy="857250"/>
          </a:xfrm>
          <a:ln/>
        </p:spPr>
        <p:txBody>
          <a:bodyPr/>
          <a:lstStyle/>
          <a:p>
            <a:pPr hangingPunct="1">
              <a:lnSpc>
                <a:spcPct val="100000"/>
              </a:lnSpc>
              <a:tabLst>
                <a:tab pos="723900" algn="l"/>
                <a:tab pos="1447800" algn="l"/>
                <a:tab pos="2171700" algn="l"/>
                <a:tab pos="2895600" algn="l"/>
                <a:tab pos="3619500" algn="l"/>
                <a:tab pos="4343400" algn="l"/>
                <a:tab pos="5067300" algn="l"/>
                <a:tab pos="5791200" algn="l"/>
                <a:tab pos="6515100" algn="l"/>
              </a:tabLst>
            </a:pPr>
            <a:r>
              <a:rPr lang="en-US" altLang="fr-FR" sz="3600" b="1" dirty="0">
                <a:solidFill>
                  <a:srgbClr val="008195"/>
                </a:solidFill>
              </a:rPr>
              <a:t>Content Selection Guidelines – the context </a:t>
            </a:r>
          </a:p>
        </p:txBody>
      </p:sp>
      <p:sp>
        <p:nvSpPr>
          <p:cNvPr id="6146" name="Text Box 2"/>
          <p:cNvSpPr txBox="1">
            <a:spLocks noChangeArrowheads="1"/>
          </p:cNvSpPr>
          <p:nvPr/>
        </p:nvSpPr>
        <p:spPr bwMode="auto">
          <a:xfrm>
            <a:off x="1447800" y="1752600"/>
            <a:ext cx="7559675" cy="4411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cap="flat">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2900" indent="-341313">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9pPr>
          </a:lstStyle>
          <a:p>
            <a:pPr hangingPunct="1">
              <a:lnSpc>
                <a:spcPct val="100000"/>
              </a:lnSpc>
              <a:spcBef>
                <a:spcPts val="638"/>
              </a:spcBef>
            </a:pPr>
            <a:endParaRPr lang="en-US" altLang="fr-FR" sz="2000" b="1" dirty="0">
              <a:ea typeface="ＭＳ Ｐゴシック" panose="020B0600070205080204" pitchFamily="34" charset="-128"/>
            </a:endParaRPr>
          </a:p>
          <a:p>
            <a:pPr hangingPunct="1">
              <a:lnSpc>
                <a:spcPct val="100000"/>
              </a:lnSpc>
              <a:spcBef>
                <a:spcPts val="638"/>
              </a:spcBef>
              <a:buClr>
                <a:srgbClr val="D50033"/>
              </a:buClr>
              <a:buSzPct val="45000"/>
              <a:buFont typeface="Arial" panose="020B0604020202020204" pitchFamily="34" charset="0"/>
              <a:buChar char="•"/>
            </a:pPr>
            <a:r>
              <a:rPr lang="en-US" altLang="fr-FR" sz="2400" b="1" dirty="0" smtClean="0">
                <a:ea typeface="ＭＳ Ｐゴシック" panose="020B0600070205080204" pitchFamily="34" charset="-128"/>
              </a:rPr>
              <a:t>The </a:t>
            </a:r>
            <a:r>
              <a:rPr lang="en-US" altLang="fr-FR" sz="2400" b="1" dirty="0">
                <a:ea typeface="ＭＳ Ｐゴシック" panose="020B0600070205080204" pitchFamily="34" charset="-128"/>
              </a:rPr>
              <a:t>Content Task Force </a:t>
            </a:r>
            <a:r>
              <a:rPr lang="en-US" altLang="fr-FR" sz="2400" dirty="0">
                <a:ea typeface="ＭＳ Ｐゴシック" panose="020B0600070205080204" pitchFamily="34" charset="-128"/>
              </a:rPr>
              <a:t>was created to provide guidance to memory and cultural institutions on selecting digital material for long term preservation.</a:t>
            </a:r>
          </a:p>
          <a:p>
            <a:pPr hangingPunct="1">
              <a:lnSpc>
                <a:spcPct val="100000"/>
              </a:lnSpc>
              <a:spcBef>
                <a:spcPts val="638"/>
              </a:spcBef>
              <a:buClrTx/>
              <a:buSzTx/>
              <a:buFontTx/>
              <a:buNone/>
            </a:pPr>
            <a:endParaRPr lang="en-US" altLang="fr-FR" sz="2400" b="1" dirty="0">
              <a:ea typeface="ＭＳ Ｐゴシック" panose="020B0600070205080204" pitchFamily="34" charset="-128"/>
            </a:endParaRPr>
          </a:p>
          <a:p>
            <a:pPr hangingPunct="1">
              <a:lnSpc>
                <a:spcPct val="100000"/>
              </a:lnSpc>
              <a:spcBef>
                <a:spcPts val="638"/>
              </a:spcBef>
              <a:buClr>
                <a:srgbClr val="D50033"/>
              </a:buClr>
              <a:buSzPct val="45000"/>
              <a:buFont typeface="Arial" panose="020B0604020202020204" pitchFamily="34" charset="0"/>
              <a:buChar char="•"/>
            </a:pPr>
            <a:r>
              <a:rPr lang="en-US" altLang="fr-FR" sz="2400" b="1" dirty="0">
                <a:ea typeface="ＭＳ Ｐゴシック" panose="020B0600070205080204" pitchFamily="34" charset="-128"/>
              </a:rPr>
              <a:t>UNESCO</a:t>
            </a:r>
            <a:r>
              <a:rPr lang="en-US" altLang="fr-FR" sz="2400" dirty="0">
                <a:ea typeface="ＭＳ Ｐゴシック" panose="020B0600070205080204" pitchFamily="34" charset="-128"/>
              </a:rPr>
              <a:t>: UNESCO Guidelines are not legally binding. Member states are invited to apply them as the baseline or best practices</a:t>
            </a:r>
            <a:r>
              <a:rPr lang="en-US" altLang="fr-FR" sz="2400" dirty="0" smtClean="0">
                <a:ea typeface="ＭＳ Ｐゴシック" panose="020B0600070205080204" pitchFamily="34" charset="-128"/>
              </a:rPr>
              <a:t>.</a:t>
            </a:r>
          </a:p>
          <a:p>
            <a:pPr hangingPunct="1">
              <a:lnSpc>
                <a:spcPct val="100000"/>
              </a:lnSpc>
              <a:spcBef>
                <a:spcPts val="638"/>
              </a:spcBef>
              <a:buClr>
                <a:srgbClr val="D50033"/>
              </a:buClr>
              <a:buSzPct val="45000"/>
              <a:buFont typeface="Arial" panose="020B0604020202020204" pitchFamily="34" charset="0"/>
              <a:buChar char="•"/>
            </a:pPr>
            <a:endParaRPr lang="en-US" altLang="fr-FR" sz="2400" dirty="0" smtClean="0">
              <a:ea typeface="ＭＳ Ｐゴシック" panose="020B0600070205080204" pitchFamily="34" charset="-128"/>
            </a:endParaRPr>
          </a:p>
          <a:p>
            <a:pPr hangingPunct="1">
              <a:lnSpc>
                <a:spcPct val="100000"/>
              </a:lnSpc>
              <a:spcBef>
                <a:spcPts val="638"/>
              </a:spcBef>
              <a:buClr>
                <a:srgbClr val="D50033"/>
              </a:buClr>
              <a:buSzPct val="45000"/>
              <a:buFont typeface="Arial" panose="020B0604020202020204" pitchFamily="34" charset="0"/>
              <a:buChar char="•"/>
            </a:pPr>
            <a:r>
              <a:rPr lang="en-US" altLang="fr-FR" sz="2400" dirty="0" smtClean="0">
                <a:ea typeface="ＭＳ Ｐゴシック" panose="020B0600070205080204" pitchFamily="34" charset="-128"/>
              </a:rPr>
              <a:t>Guidelines are not a list of recipes!</a:t>
            </a:r>
            <a:endParaRPr lang="en-US" altLang="fr-FR" sz="2400" dirty="0">
              <a:ea typeface="ＭＳ Ｐゴシック" panose="020B0600070205080204" pitchFamily="34" charset="-128"/>
            </a:endParaRPr>
          </a:p>
          <a:p>
            <a:pPr hangingPunct="1">
              <a:lnSpc>
                <a:spcPct val="100000"/>
              </a:lnSpc>
              <a:spcBef>
                <a:spcPts val="638"/>
              </a:spcBef>
              <a:buClrTx/>
              <a:buSzTx/>
              <a:buFontTx/>
              <a:buNone/>
            </a:pPr>
            <a:endParaRPr lang="en-US" altLang="fr-FR" sz="2200" dirty="0">
              <a:ea typeface="ＭＳ Ｐゴシック" panose="020B0600070205080204" pitchFamily="34" charset="-128"/>
            </a:endParaRPr>
          </a:p>
        </p:txBody>
      </p:sp>
    </p:spTree>
    <p:extLst>
      <p:ext uri="{BB962C8B-B14F-4D97-AF65-F5344CB8AC3E}">
        <p14:creationId xmlns:p14="http://schemas.microsoft.com/office/powerpoint/2010/main" val="255028750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idx="4294967295"/>
          </p:nvPr>
        </p:nvSpPr>
        <p:spPr>
          <a:xfrm>
            <a:off x="1600200" y="714375"/>
            <a:ext cx="7086600" cy="857250"/>
          </a:xfrm>
          <a:ln/>
        </p:spPr>
        <p:txBody>
          <a:bodyPr/>
          <a:lstStyle/>
          <a:p>
            <a:pPr hangingPunct="1">
              <a:lnSpc>
                <a:spcPct val="100000"/>
              </a:lnSpc>
              <a:tabLst>
                <a:tab pos="723900" algn="l"/>
                <a:tab pos="1447800" algn="l"/>
                <a:tab pos="2171700" algn="l"/>
                <a:tab pos="2895600" algn="l"/>
                <a:tab pos="3619500" algn="l"/>
                <a:tab pos="4343400" algn="l"/>
                <a:tab pos="5067300" algn="l"/>
                <a:tab pos="5791200" algn="l"/>
                <a:tab pos="6515100" algn="l"/>
              </a:tabLst>
            </a:pPr>
            <a:r>
              <a:rPr lang="en-US" altLang="fr-FR" sz="3600" b="1">
                <a:solidFill>
                  <a:srgbClr val="008195"/>
                </a:solidFill>
              </a:rPr>
              <a:t>Content Selection Guidelines – the context  (cont’d)</a:t>
            </a:r>
          </a:p>
        </p:txBody>
      </p:sp>
      <p:sp>
        <p:nvSpPr>
          <p:cNvPr id="7170" name="Text Box 2"/>
          <p:cNvSpPr txBox="1">
            <a:spLocks noChangeArrowheads="1"/>
          </p:cNvSpPr>
          <p:nvPr/>
        </p:nvSpPr>
        <p:spPr bwMode="auto">
          <a:xfrm>
            <a:off x="1447800" y="1828800"/>
            <a:ext cx="7559675" cy="4411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cap="flat">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2900" indent="-341313">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9pPr>
          </a:lstStyle>
          <a:p>
            <a:pPr hangingPunct="1">
              <a:lnSpc>
                <a:spcPct val="100000"/>
              </a:lnSpc>
              <a:spcBef>
                <a:spcPts val="638"/>
              </a:spcBef>
              <a:buClr>
                <a:srgbClr val="D50033"/>
              </a:buClr>
              <a:buSzPct val="45000"/>
              <a:buFont typeface="Arial" panose="020B0604020202020204" pitchFamily="34" charset="0"/>
              <a:buChar char="•"/>
            </a:pPr>
            <a:r>
              <a:rPr lang="en-US" altLang="fr-FR" sz="2400" dirty="0" smtClean="0">
                <a:ea typeface="ＭＳ Ｐゴシック" panose="020B0600070205080204" pitchFamily="34" charset="-128"/>
              </a:rPr>
              <a:t>The </a:t>
            </a:r>
            <a:r>
              <a:rPr lang="en-US" altLang="fr-FR" sz="2400" b="1" i="1" dirty="0">
                <a:ea typeface="ＭＳ Ｐゴシック" panose="020B0600070205080204" pitchFamily="34" charset="-128"/>
              </a:rPr>
              <a:t>Content Selection</a:t>
            </a:r>
            <a:r>
              <a:rPr lang="en-US" altLang="fr-FR" sz="2400" b="1" dirty="0">
                <a:ea typeface="ＭＳ Ｐゴシック" panose="020B0600070205080204" pitchFamily="34" charset="-128"/>
              </a:rPr>
              <a:t> </a:t>
            </a:r>
            <a:r>
              <a:rPr lang="en-US" altLang="fr-FR" sz="2400" b="1" i="1" dirty="0">
                <a:ea typeface="ＭＳ Ｐゴシック" panose="020B0600070205080204" pitchFamily="34" charset="-128"/>
              </a:rPr>
              <a:t>Guidelines</a:t>
            </a:r>
            <a:r>
              <a:rPr lang="en-US" altLang="fr-FR" sz="2400" i="1" dirty="0">
                <a:ea typeface="ＭＳ Ｐゴシック" panose="020B0600070205080204" pitchFamily="34" charset="-128"/>
              </a:rPr>
              <a:t> </a:t>
            </a:r>
            <a:r>
              <a:rPr lang="en-US" altLang="fr-FR" sz="2400" dirty="0">
                <a:ea typeface="ＭＳ Ｐゴシック" panose="020B0600070205080204" pitchFamily="34" charset="-128"/>
              </a:rPr>
              <a:t>are designed primarily for libraries, archives and </a:t>
            </a:r>
            <a:r>
              <a:rPr lang="en-US" altLang="fr-FR" sz="2400" dirty="0" smtClean="0">
                <a:ea typeface="ＭＳ Ｐゴシック" panose="020B0600070205080204" pitchFamily="34" charset="-128"/>
              </a:rPr>
              <a:t>museums</a:t>
            </a:r>
            <a:endParaRPr lang="en-US" altLang="fr-FR" sz="2400" dirty="0">
              <a:ea typeface="ＭＳ Ｐゴシック" panose="020B0600070205080204" pitchFamily="34" charset="-128"/>
            </a:endParaRPr>
          </a:p>
          <a:p>
            <a:pPr hangingPunct="1">
              <a:lnSpc>
                <a:spcPct val="100000"/>
              </a:lnSpc>
              <a:spcBef>
                <a:spcPts val="638"/>
              </a:spcBef>
              <a:buClrTx/>
              <a:buSzTx/>
              <a:buFontTx/>
              <a:buNone/>
            </a:pPr>
            <a:endParaRPr lang="en-US" altLang="fr-FR" sz="2400" dirty="0">
              <a:ea typeface="ＭＳ Ｐゴシック" panose="020B0600070205080204" pitchFamily="34" charset="-128"/>
            </a:endParaRPr>
          </a:p>
          <a:p>
            <a:pPr hangingPunct="1">
              <a:lnSpc>
                <a:spcPct val="100000"/>
              </a:lnSpc>
              <a:spcBef>
                <a:spcPts val="638"/>
              </a:spcBef>
              <a:buClr>
                <a:srgbClr val="D50033"/>
              </a:buClr>
              <a:buSzPct val="45000"/>
              <a:buFont typeface="Arial" panose="020B0604020202020204" pitchFamily="34" charset="0"/>
              <a:buChar char="•"/>
            </a:pPr>
            <a:r>
              <a:rPr lang="en-US" altLang="fr-FR" sz="2400" dirty="0">
                <a:ea typeface="ＭＳ Ｐゴシック" panose="020B0600070205080204" pitchFamily="34" charset="-128"/>
              </a:rPr>
              <a:t>A Generic Framework: for general application (with advice on specific application</a:t>
            </a:r>
            <a:r>
              <a:rPr lang="en-US" altLang="fr-FR" sz="2400" dirty="0" smtClean="0">
                <a:ea typeface="ＭＳ Ｐゴシック" panose="020B0600070205080204" pitchFamily="34" charset="-128"/>
              </a:rPr>
              <a:t>)</a:t>
            </a:r>
            <a:endParaRPr lang="en-US" altLang="fr-FR" sz="2400" dirty="0">
              <a:ea typeface="ＭＳ Ｐゴシック" panose="020B0600070205080204" pitchFamily="34" charset="-128"/>
            </a:endParaRPr>
          </a:p>
          <a:p>
            <a:pPr hangingPunct="1">
              <a:lnSpc>
                <a:spcPct val="100000"/>
              </a:lnSpc>
              <a:spcBef>
                <a:spcPts val="638"/>
              </a:spcBef>
              <a:buClrTx/>
              <a:buSzTx/>
              <a:buFontTx/>
              <a:buNone/>
            </a:pPr>
            <a:endParaRPr lang="en-US" altLang="fr-FR" sz="2400" i="1" dirty="0">
              <a:ea typeface="ＭＳ Ｐゴシック" panose="020B0600070205080204" pitchFamily="34" charset="-128"/>
            </a:endParaRPr>
          </a:p>
          <a:p>
            <a:pPr hangingPunct="1">
              <a:lnSpc>
                <a:spcPct val="100000"/>
              </a:lnSpc>
              <a:spcBef>
                <a:spcPts val="638"/>
              </a:spcBef>
              <a:buClr>
                <a:srgbClr val="D50033"/>
              </a:buClr>
              <a:buSzPct val="45000"/>
              <a:buFont typeface="Arial" panose="020B0604020202020204" pitchFamily="34" charset="0"/>
              <a:buChar char="•"/>
            </a:pPr>
            <a:r>
              <a:rPr lang="en-US" altLang="fr-FR" sz="2400" dirty="0">
                <a:ea typeface="ＭＳ Ｐゴシック" panose="020B0600070205080204" pitchFamily="34" charset="-128"/>
              </a:rPr>
              <a:t>Audience: aim at a diverse audience including professionals and administrators who deal with digital materials and plan to prepare a policy on selection of digital materials for long-term preservation. </a:t>
            </a:r>
          </a:p>
          <a:p>
            <a:pPr hangingPunct="1">
              <a:lnSpc>
                <a:spcPct val="100000"/>
              </a:lnSpc>
              <a:spcBef>
                <a:spcPts val="638"/>
              </a:spcBef>
              <a:buClrTx/>
              <a:buSzTx/>
              <a:buFontTx/>
              <a:buNone/>
            </a:pPr>
            <a:endParaRPr lang="en-US" altLang="fr-FR" sz="2200" dirty="0">
              <a:ea typeface="ＭＳ Ｐゴシック" panose="020B0600070205080204" pitchFamily="34" charset="-128"/>
            </a:endParaRPr>
          </a:p>
        </p:txBody>
      </p:sp>
    </p:spTree>
    <p:extLst>
      <p:ext uri="{BB962C8B-B14F-4D97-AF65-F5344CB8AC3E}">
        <p14:creationId xmlns:p14="http://schemas.microsoft.com/office/powerpoint/2010/main" val="234070146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1">
              <a:buFont typeface="Arial" panose="020B0604020202020204" pitchFamily="34" charset="0"/>
              <a:buChar char="•"/>
            </a:pPr>
            <a:r>
              <a:rPr lang="en-GB" sz="2000" dirty="0" smtClean="0"/>
              <a:t>Chair: Ingrid Parent (University of British Columbia)</a:t>
            </a:r>
          </a:p>
          <a:p>
            <a:pPr lvl="1">
              <a:buFont typeface="Arial" panose="020B0604020202020204" pitchFamily="34" charset="0"/>
              <a:buChar char="•"/>
            </a:pPr>
            <a:r>
              <a:rPr lang="en-GB" sz="2000" dirty="0" smtClean="0"/>
              <a:t>Secretary: Julia </a:t>
            </a:r>
            <a:r>
              <a:rPr lang="en-GB" sz="2000" dirty="0" err="1" smtClean="0"/>
              <a:t>Brungs</a:t>
            </a:r>
            <a:r>
              <a:rPr lang="en-GB" sz="2000" dirty="0" smtClean="0"/>
              <a:t> (IFLA)</a:t>
            </a:r>
          </a:p>
          <a:p>
            <a:pPr marL="457200" lvl="1" indent="0">
              <a:buNone/>
            </a:pPr>
            <a:r>
              <a:rPr lang="en-GB" sz="2000" dirty="0" smtClean="0"/>
              <a:t>Authors: </a:t>
            </a:r>
            <a:endParaRPr lang="en-GB" sz="2000" dirty="0"/>
          </a:p>
          <a:p>
            <a:pPr lvl="1">
              <a:buFont typeface="Arial" panose="020B0604020202020204" pitchFamily="34" charset="0"/>
              <a:buChar char="•"/>
            </a:pPr>
            <a:r>
              <a:rPr lang="en-GB" sz="2000" dirty="0" err="1" smtClean="0"/>
              <a:t>Ngian</a:t>
            </a:r>
            <a:r>
              <a:rPr lang="en-GB" sz="2000" dirty="0" smtClean="0"/>
              <a:t> </a:t>
            </a:r>
            <a:r>
              <a:rPr lang="en-GB" sz="2000" dirty="0"/>
              <a:t>Lek Choh (National Library Board of Singapore – IFLA </a:t>
            </a:r>
            <a:r>
              <a:rPr lang="en-GB" sz="2000" dirty="0" smtClean="0"/>
              <a:t>Governing Board, </a:t>
            </a:r>
            <a:r>
              <a:rPr lang="en-GB" sz="2000" dirty="0"/>
              <a:t>Singapore)</a:t>
            </a:r>
            <a:endParaRPr lang="nl-NL" sz="2000" dirty="0"/>
          </a:p>
          <a:p>
            <a:pPr lvl="1">
              <a:buFont typeface="Arial" panose="020B0604020202020204" pitchFamily="34" charset="0"/>
              <a:buChar char="•"/>
            </a:pPr>
            <a:r>
              <a:rPr lang="en-GB" sz="2000" dirty="0"/>
              <a:t>Clement Oury (</a:t>
            </a:r>
            <a:r>
              <a:rPr lang="en-GB" sz="2000" dirty="0" smtClean="0"/>
              <a:t>ISSN International Centre, </a:t>
            </a:r>
            <a:r>
              <a:rPr lang="en-GB" sz="2000" dirty="0"/>
              <a:t>France)</a:t>
            </a:r>
            <a:endParaRPr lang="nl-NL" sz="2000" dirty="0"/>
          </a:p>
          <a:p>
            <a:pPr lvl="1">
              <a:buFont typeface="Arial" panose="020B0604020202020204" pitchFamily="34" charset="0"/>
              <a:buChar char="•"/>
            </a:pPr>
            <a:r>
              <a:rPr lang="en-GB" sz="2000" dirty="0"/>
              <a:t>Katarzyna Ślaska (National Library of Poland, Poland)</a:t>
            </a:r>
            <a:endParaRPr lang="nl-NL" sz="2000" dirty="0"/>
          </a:p>
          <a:p>
            <a:pPr lvl="1">
              <a:buFont typeface="Arial" panose="020B0604020202020204" pitchFamily="34" charset="0"/>
              <a:buChar char="•"/>
            </a:pPr>
            <a:r>
              <a:rPr lang="en-GB" sz="2000" dirty="0"/>
              <a:t>Sarah CC </a:t>
            </a:r>
            <a:r>
              <a:rPr lang="en-GB" sz="2000" dirty="0" smtClean="0"/>
              <a:t>Choy </a:t>
            </a:r>
            <a:r>
              <a:rPr lang="en-GB" sz="2000" dirty="0"/>
              <a:t>(Legislative Council Archives, Hong Kong)</a:t>
            </a:r>
            <a:endParaRPr lang="nl-NL" sz="2000" dirty="0"/>
          </a:p>
          <a:p>
            <a:pPr lvl="1">
              <a:buFont typeface="Arial" panose="020B0604020202020204" pitchFamily="34" charset="0"/>
              <a:buChar char="•"/>
            </a:pPr>
            <a:r>
              <a:rPr lang="en-GB" sz="2000" dirty="0"/>
              <a:t>Robert Fisher (Library and Archives </a:t>
            </a:r>
            <a:r>
              <a:rPr lang="en-GB" sz="2000" dirty="0" smtClean="0"/>
              <a:t>Canada, Canada)</a:t>
            </a:r>
            <a:endParaRPr lang="nl-NL" sz="2000" dirty="0"/>
          </a:p>
          <a:p>
            <a:pPr lvl="1">
              <a:buFont typeface="Arial" panose="020B0604020202020204" pitchFamily="34" charset="0"/>
              <a:buChar char="•"/>
            </a:pPr>
            <a:r>
              <a:rPr lang="en-GB" sz="2000" dirty="0"/>
              <a:t>Nicholas Crofts </a:t>
            </a:r>
            <a:r>
              <a:rPr lang="en-GB" sz="2000" dirty="0" smtClean="0"/>
              <a:t>(ICOM, </a:t>
            </a:r>
            <a:r>
              <a:rPr lang="nl-NL" sz="2000" dirty="0" smtClean="0"/>
              <a:t>CIDOC</a:t>
            </a:r>
            <a:r>
              <a:rPr lang="en-GB" sz="2000" dirty="0" smtClean="0"/>
              <a:t>, </a:t>
            </a:r>
            <a:r>
              <a:rPr lang="en-GB" sz="2000" dirty="0"/>
              <a:t>Switzerland</a:t>
            </a:r>
            <a:r>
              <a:rPr lang="en-GB" sz="2000" dirty="0" smtClean="0"/>
              <a:t>)</a:t>
            </a:r>
          </a:p>
          <a:p>
            <a:pPr lvl="1">
              <a:buFont typeface="Arial" panose="020B0604020202020204" pitchFamily="34" charset="0"/>
              <a:buChar char="•"/>
            </a:pPr>
            <a:r>
              <a:rPr lang="en-GB" sz="2000" dirty="0" smtClean="0"/>
              <a:t>Susanne Nickel (City Museum of Eskilstuna, Sweden)</a:t>
            </a:r>
            <a:endParaRPr lang="en-GB" sz="2000" dirty="0"/>
          </a:p>
          <a:p>
            <a:pPr marL="0" indent="0">
              <a:buNone/>
            </a:pPr>
            <a:endParaRPr lang="nl-NL" sz="2000" dirty="0"/>
          </a:p>
        </p:txBody>
      </p:sp>
      <p:sp>
        <p:nvSpPr>
          <p:cNvPr id="3" name="Title 2"/>
          <p:cNvSpPr>
            <a:spLocks noGrp="1"/>
          </p:cNvSpPr>
          <p:nvPr>
            <p:ph type="title"/>
          </p:nvPr>
        </p:nvSpPr>
        <p:spPr/>
        <p:txBody>
          <a:bodyPr/>
          <a:lstStyle/>
          <a:p>
            <a:r>
              <a:rPr lang="en-GB" b="1" dirty="0" smtClean="0"/>
              <a:t>The authors of the Guidelines</a:t>
            </a:r>
            <a:endParaRPr lang="nl-NL" b="1" dirty="0"/>
          </a:p>
        </p:txBody>
      </p:sp>
      <p:sp>
        <p:nvSpPr>
          <p:cNvPr id="4" name="TextBox 3"/>
          <p:cNvSpPr txBox="1"/>
          <p:nvPr/>
        </p:nvSpPr>
        <p:spPr>
          <a:xfrm>
            <a:off x="3581400" y="6477000"/>
            <a:ext cx="184731" cy="369332"/>
          </a:xfrm>
          <a:prstGeom prst="rect">
            <a:avLst/>
          </a:prstGeom>
          <a:noFill/>
        </p:spPr>
        <p:txBody>
          <a:bodyPr wrap="none" rtlCol="0">
            <a:spAutoFit/>
          </a:bodyPr>
          <a:lstStyle/>
          <a:p>
            <a:endParaRPr lang="nl-NL" dirty="0"/>
          </a:p>
        </p:txBody>
      </p:sp>
    </p:spTree>
    <p:extLst>
      <p:ext uri="{BB962C8B-B14F-4D97-AF65-F5344CB8AC3E}">
        <p14:creationId xmlns:p14="http://schemas.microsoft.com/office/powerpoint/2010/main" val="38356946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3" name="Picture 1"/>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4876800" y="1676400"/>
            <a:ext cx="3808413" cy="4419600"/>
          </a:xfrm>
          <a:prstGeom prst="rect">
            <a:avLst/>
          </a:prstGeom>
          <a:noFill/>
          <a:ln>
            <a:noFill/>
          </a:ln>
          <a:effectLst/>
          <a:extLst>
            <a:ext uri="{909E8E84-426E-40DD-AFC4-6F175D3DCCD1}">
              <a14:hiddenFill xmlns:a14="http://schemas.microsoft.com/office/drawing/2010/main">
                <a:blipFill dpi="0" rotWithShape="0">
                  <a:blip>
                    <a:lum bright="70000" contrast="-7000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194" name="Text Box 2"/>
          <p:cNvSpPr txBox="1">
            <a:spLocks noChangeArrowheads="1"/>
          </p:cNvSpPr>
          <p:nvPr/>
        </p:nvSpPr>
        <p:spPr bwMode="auto">
          <a:xfrm>
            <a:off x="1676400" y="1828800"/>
            <a:ext cx="70104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cap="flat">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2900" indent="-341313">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cs typeface="Arial Unicode MS" panose="020B0604020202020204" pitchFamily="34" charset="-128"/>
              </a:defRPr>
            </a:lvl9pPr>
          </a:lstStyle>
          <a:p>
            <a:pPr hangingPunct="1">
              <a:lnSpc>
                <a:spcPct val="100000"/>
              </a:lnSpc>
              <a:spcBef>
                <a:spcPts val="638"/>
              </a:spcBef>
              <a:buClr>
                <a:srgbClr val="D50033"/>
              </a:buClr>
              <a:buSzPct val="45000"/>
              <a:buFont typeface="Arial" panose="020B0604020202020204" pitchFamily="34" charset="0"/>
              <a:buChar char="•"/>
            </a:pPr>
            <a:r>
              <a:rPr lang="en-US" altLang="fr-FR" sz="1600">
                <a:ea typeface="ＭＳ Ｐゴシック" panose="020B0600070205080204" pitchFamily="34" charset="-128"/>
              </a:rPr>
              <a:t>‘</a:t>
            </a:r>
            <a:r>
              <a:rPr lang="en-US" altLang="fr-FR" sz="2400">
                <a:ea typeface="ＭＳ Ｐゴシック" panose="020B0600070205080204" pitchFamily="34" charset="-128"/>
              </a:rPr>
              <a:t>The Paradox of Selection in the Digital Age’ -- T. and B. Van der Werf (August 2014)</a:t>
            </a:r>
          </a:p>
          <a:p>
            <a:pPr hangingPunct="1">
              <a:lnSpc>
                <a:spcPct val="100000"/>
              </a:lnSpc>
              <a:spcBef>
                <a:spcPts val="638"/>
              </a:spcBef>
              <a:buClr>
                <a:srgbClr val="D50033"/>
              </a:buClr>
              <a:buSzPct val="45000"/>
              <a:buFont typeface="Arial" panose="020B0604020202020204" pitchFamily="34" charset="0"/>
              <a:buChar char="•"/>
            </a:pPr>
            <a:r>
              <a:rPr lang="en-US" altLang="fr-FR" sz="2400">
                <a:ea typeface="ＭＳ Ｐゴシック" panose="020B0600070205080204" pitchFamily="34" charset="-128"/>
              </a:rPr>
              <a:t>Survey on existing digital selection policy – W. Helmus (April 2015)</a:t>
            </a:r>
          </a:p>
          <a:p>
            <a:pPr hangingPunct="1">
              <a:lnSpc>
                <a:spcPct val="100000"/>
              </a:lnSpc>
              <a:spcBef>
                <a:spcPts val="638"/>
              </a:spcBef>
              <a:buClr>
                <a:srgbClr val="D50033"/>
              </a:buClr>
              <a:buSzPct val="45000"/>
              <a:buFont typeface="Arial" panose="020B0604020202020204" pitchFamily="34" charset="0"/>
              <a:buChar char="•"/>
            </a:pPr>
            <a:r>
              <a:rPr lang="en-US" altLang="fr-FR" sz="2400">
                <a:ea typeface="ＭＳ Ｐゴシック" panose="020B0600070205080204" pitchFamily="34" charset="-128"/>
              </a:rPr>
              <a:t>The Content Task Force created a working group of experts to draft the Guidelines for the selection of digital heritage for long-term preservation in April 2015  </a:t>
            </a:r>
          </a:p>
          <a:p>
            <a:pPr hangingPunct="1">
              <a:lnSpc>
                <a:spcPct val="100000"/>
              </a:lnSpc>
              <a:spcBef>
                <a:spcPts val="638"/>
              </a:spcBef>
              <a:buClr>
                <a:srgbClr val="D50033"/>
              </a:buClr>
              <a:buSzPct val="45000"/>
              <a:buFont typeface="Arial" panose="020B0604020202020204" pitchFamily="34" charset="0"/>
              <a:buChar char="•"/>
            </a:pPr>
            <a:r>
              <a:rPr lang="en-US" altLang="fr-FR" sz="2400">
                <a:ea typeface="ＭＳ Ｐゴシック" panose="020B0600070205080204" pitchFamily="34" charset="-128"/>
              </a:rPr>
              <a:t>Extensive consultation throughout 2015 </a:t>
            </a:r>
          </a:p>
          <a:p>
            <a:pPr>
              <a:lnSpc>
                <a:spcPct val="100000"/>
              </a:lnSpc>
              <a:spcBef>
                <a:spcPts val="638"/>
              </a:spcBef>
              <a:buClrTx/>
              <a:buSzTx/>
              <a:buFontTx/>
              <a:buNone/>
            </a:pPr>
            <a:endParaRPr lang="en-US" altLang="fr-FR" sz="1600">
              <a:ea typeface="ＭＳ Ｐゴシック" panose="020B0600070205080204" pitchFamily="34" charset="-128"/>
            </a:endParaRPr>
          </a:p>
        </p:txBody>
      </p:sp>
      <p:sp>
        <p:nvSpPr>
          <p:cNvPr id="8195" name="Rectangle 3"/>
          <p:cNvSpPr>
            <a:spLocks noGrp="1" noChangeArrowheads="1"/>
          </p:cNvSpPr>
          <p:nvPr>
            <p:ph type="title" idx="4294967295"/>
          </p:nvPr>
        </p:nvSpPr>
        <p:spPr>
          <a:xfrm>
            <a:off x="1600200" y="714375"/>
            <a:ext cx="7086600" cy="857250"/>
          </a:xfrm>
          <a:ln/>
        </p:spPr>
        <p:txBody>
          <a:bodyPr/>
          <a:lstStyle/>
          <a:p>
            <a:pPr>
              <a:lnSpc>
                <a:spcPct val="100000"/>
              </a:lnSpc>
              <a:tabLst>
                <a:tab pos="723900" algn="l"/>
                <a:tab pos="1447800" algn="l"/>
                <a:tab pos="2171700" algn="l"/>
                <a:tab pos="2895600" algn="l"/>
                <a:tab pos="3619500" algn="l"/>
                <a:tab pos="4343400" algn="l"/>
                <a:tab pos="5067300" algn="l"/>
                <a:tab pos="5791200" algn="l"/>
                <a:tab pos="6515100" algn="l"/>
              </a:tabLst>
            </a:pPr>
            <a:r>
              <a:rPr lang="en-US" altLang="fr-FR" b="1">
                <a:solidFill>
                  <a:srgbClr val="008195"/>
                </a:solidFill>
              </a:rPr>
              <a:t>Background – how did we get here?</a:t>
            </a:r>
          </a:p>
        </p:txBody>
      </p:sp>
    </p:spTree>
    <p:extLst>
      <p:ext uri="{BB962C8B-B14F-4D97-AF65-F5344CB8AC3E}">
        <p14:creationId xmlns:p14="http://schemas.microsoft.com/office/powerpoint/2010/main" val="165296753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6200"/>
            <a:ext cx="3933825" cy="68484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242" name="Rectangle 2"/>
          <p:cNvSpPr>
            <a:spLocks noGrp="1" noChangeArrowheads="1"/>
          </p:cNvSpPr>
          <p:nvPr>
            <p:ph type="title" idx="4294967295"/>
          </p:nvPr>
        </p:nvSpPr>
        <p:spPr>
          <a:xfrm>
            <a:off x="1600200" y="714375"/>
            <a:ext cx="7086600" cy="857250"/>
          </a:xfrm>
          <a:ln/>
        </p:spPr>
        <p:txBody>
          <a:bodyPr/>
          <a:lstStyle/>
          <a:p>
            <a:pPr hangingPunct="1">
              <a:lnSpc>
                <a:spcPct val="100000"/>
              </a:lnSpc>
              <a:tabLst>
                <a:tab pos="723900" algn="l"/>
                <a:tab pos="1447800" algn="l"/>
                <a:tab pos="2171700" algn="l"/>
                <a:tab pos="2895600" algn="l"/>
                <a:tab pos="3619500" algn="l"/>
                <a:tab pos="4343400" algn="l"/>
                <a:tab pos="5067300" algn="l"/>
                <a:tab pos="5791200" algn="l"/>
                <a:tab pos="6515100" algn="l"/>
              </a:tabLst>
            </a:pPr>
            <a:r>
              <a:rPr lang="en-US" altLang="fr-FR" sz="3600">
                <a:solidFill>
                  <a:srgbClr val="008195"/>
                </a:solidFill>
              </a:rPr>
              <a:t>Challenges we encountered</a:t>
            </a:r>
          </a:p>
        </p:txBody>
      </p:sp>
      <p:sp>
        <p:nvSpPr>
          <p:cNvPr id="10243" name="Text Box 3"/>
          <p:cNvSpPr txBox="1">
            <a:spLocks noChangeArrowheads="1"/>
          </p:cNvSpPr>
          <p:nvPr/>
        </p:nvSpPr>
        <p:spPr bwMode="auto">
          <a:xfrm>
            <a:off x="4114800" y="1600200"/>
            <a:ext cx="4960938" cy="4411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cap="flat">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2900" indent="-341313">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1pPr>
            <a:lvl2pPr indent="-284163">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panose="020B0604020202020204" pitchFamily="34" charset="0"/>
                <a:cs typeface="Arial Unicode MS" panose="020B0604020202020204" pitchFamily="34" charset="-128"/>
              </a:defRPr>
            </a:lvl9pPr>
          </a:lstStyle>
          <a:p>
            <a:pPr hangingPunct="1">
              <a:lnSpc>
                <a:spcPct val="90000"/>
              </a:lnSpc>
              <a:spcBef>
                <a:spcPts val="638"/>
              </a:spcBef>
              <a:buClr>
                <a:srgbClr val="D50033"/>
              </a:buClr>
              <a:buSzPct val="45000"/>
              <a:buFont typeface="Arial" panose="020B0604020202020204" pitchFamily="34" charset="0"/>
              <a:buChar char="•"/>
            </a:pPr>
            <a:r>
              <a:rPr lang="en-US" altLang="fr-FR" sz="2000" dirty="0">
                <a:ea typeface="ＭＳ Ｐゴシック" panose="020B0600070205080204" pitchFamily="34" charset="-128"/>
              </a:rPr>
              <a:t>Different terminology used by librarians, archivists and museum professionals</a:t>
            </a:r>
          </a:p>
          <a:p>
            <a:pPr hangingPunct="1">
              <a:lnSpc>
                <a:spcPct val="90000"/>
              </a:lnSpc>
              <a:spcBef>
                <a:spcPts val="638"/>
              </a:spcBef>
              <a:buClr>
                <a:srgbClr val="D50033"/>
              </a:buClr>
              <a:buSzPct val="45000"/>
              <a:buFont typeface="Arial" panose="020B0604020202020204" pitchFamily="34" charset="0"/>
              <a:buChar char="•"/>
            </a:pPr>
            <a:r>
              <a:rPr lang="en-US" altLang="fr-FR" sz="2000" dirty="0">
                <a:ea typeface="ＭＳ Ｐゴシック" panose="020B0600070205080204" pitchFamily="34" charset="-128"/>
              </a:rPr>
              <a:t>Diversity of the heritage community - Guidelines to be applied  by libraries, archives, and museums of all shapes and </a:t>
            </a:r>
            <a:r>
              <a:rPr lang="en-US" altLang="fr-FR" sz="2000" dirty="0" smtClean="0">
                <a:ea typeface="ＭＳ Ｐゴシック" panose="020B0600070205080204" pitchFamily="34" charset="-128"/>
              </a:rPr>
              <a:t>sizes</a:t>
            </a:r>
          </a:p>
          <a:p>
            <a:pPr hangingPunct="1">
              <a:lnSpc>
                <a:spcPct val="90000"/>
              </a:lnSpc>
              <a:spcBef>
                <a:spcPts val="638"/>
              </a:spcBef>
              <a:buClr>
                <a:srgbClr val="D50033"/>
              </a:buClr>
              <a:buSzPct val="45000"/>
              <a:buFont typeface="Arial" panose="020B0604020202020204" pitchFamily="34" charset="0"/>
              <a:buChar char="•"/>
            </a:pPr>
            <a:endParaRPr lang="en-US" altLang="fr-FR" sz="2000" dirty="0">
              <a:ea typeface="ＭＳ Ｐゴシック" panose="020B0600070205080204" pitchFamily="34" charset="-128"/>
            </a:endParaRPr>
          </a:p>
          <a:p>
            <a:pPr hangingPunct="1">
              <a:lnSpc>
                <a:spcPct val="90000"/>
              </a:lnSpc>
              <a:spcBef>
                <a:spcPts val="638"/>
              </a:spcBef>
              <a:buClr>
                <a:srgbClr val="D50033"/>
              </a:buClr>
              <a:buSzPct val="45000"/>
              <a:buFont typeface="Arial" panose="020B0604020202020204" pitchFamily="34" charset="0"/>
              <a:buChar char="•"/>
            </a:pPr>
            <a:r>
              <a:rPr lang="en-US" altLang="fr-FR" sz="2000" dirty="0">
                <a:ea typeface="ＭＳ Ｐゴシック" panose="020B0600070205080204" pitchFamily="34" charset="-128"/>
              </a:rPr>
              <a:t>Different professional focuses and priorities:</a:t>
            </a:r>
          </a:p>
          <a:p>
            <a:pPr lvl="1" hangingPunct="1">
              <a:lnSpc>
                <a:spcPct val="90000"/>
              </a:lnSpc>
              <a:spcBef>
                <a:spcPts val="563"/>
              </a:spcBef>
              <a:buClr>
                <a:srgbClr val="D50033"/>
              </a:buClr>
              <a:buSzPct val="75000"/>
              <a:buFont typeface="Arial" panose="020B0604020202020204" pitchFamily="34" charset="0"/>
              <a:buChar char="–"/>
            </a:pPr>
            <a:r>
              <a:rPr lang="en-US" altLang="fr-FR" sz="2000" b="1" dirty="0">
                <a:ea typeface="ＭＳ Ｐゴシック" panose="020B0600070205080204" pitchFamily="34" charset="-128"/>
              </a:rPr>
              <a:t>Libraries</a:t>
            </a:r>
            <a:r>
              <a:rPr lang="en-US" altLang="fr-FR" sz="2000" dirty="0">
                <a:ea typeface="ＭＳ Ｐゴシック" panose="020B0600070205080204" pitchFamily="34" charset="-128"/>
              </a:rPr>
              <a:t> – issues relating to legal deposit, e-publications, harvesting websites and social media sites, and short-term vs. long-term use </a:t>
            </a:r>
          </a:p>
        </p:txBody>
      </p:sp>
    </p:spTree>
    <p:extLst>
      <p:ext uri="{BB962C8B-B14F-4D97-AF65-F5344CB8AC3E}">
        <p14:creationId xmlns:p14="http://schemas.microsoft.com/office/powerpoint/2010/main" val="220624716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ifla-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2290</TotalTime>
  <Words>1516</Words>
  <Application>Microsoft Office PowerPoint</Application>
  <PresentationFormat>Affichage à l'écran (4:3)</PresentationFormat>
  <Paragraphs>150</Paragraphs>
  <Slides>15</Slides>
  <Notes>13</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15</vt:i4>
      </vt:variant>
    </vt:vector>
  </HeadingPairs>
  <TitlesOfParts>
    <vt:vector size="22" baseType="lpstr">
      <vt:lpstr>Arial Unicode MS</vt:lpstr>
      <vt:lpstr>ＭＳ Ｐゴシック</vt:lpstr>
      <vt:lpstr>新細明體</vt:lpstr>
      <vt:lpstr>Arial</vt:lpstr>
      <vt:lpstr>Calibri</vt:lpstr>
      <vt:lpstr>Garamond</vt:lpstr>
      <vt:lpstr>ifla-template</vt:lpstr>
      <vt:lpstr>  Guidelines for the selection of digital heritage for long-term preservation  Clément Oury ISSN International Centre PERSIST Content Task Force clement.oury@issn.org </vt:lpstr>
      <vt:lpstr>Agenda of the session</vt:lpstr>
      <vt:lpstr>Why preserving digital heritage?</vt:lpstr>
      <vt:lpstr>The PERSIST project</vt:lpstr>
      <vt:lpstr>Content Selection Guidelines – the context </vt:lpstr>
      <vt:lpstr>Content Selection Guidelines – the context  (cont’d)</vt:lpstr>
      <vt:lpstr>The authors of the Guidelines</vt:lpstr>
      <vt:lpstr>Background – how did we get here?</vt:lpstr>
      <vt:lpstr>Challenges we encountered</vt:lpstr>
      <vt:lpstr>Challenges we encountered</vt:lpstr>
      <vt:lpstr>Identifying success conditions</vt:lpstr>
      <vt:lpstr>The selection paradox</vt:lpstr>
      <vt:lpstr>   Criteria for Selection Guidelines We MUST select, based on:   </vt:lpstr>
      <vt:lpstr>Présentation PowerPoint</vt:lpstr>
      <vt:lpstr>Questions for the panel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Susan</dc:creator>
  <cp:lastModifiedBy>clement.oury@yahoo.fr</cp:lastModifiedBy>
  <cp:revision>341</cp:revision>
  <cp:lastPrinted>2015-11-04T20:58:59Z</cp:lastPrinted>
  <dcterms:created xsi:type="dcterms:W3CDTF">2009-09-03T08:13:05Z</dcterms:created>
  <dcterms:modified xsi:type="dcterms:W3CDTF">2016-07-06T08:29:11Z</dcterms:modified>
</cp:coreProperties>
</file>