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18" r:id="rId2"/>
    <p:sldId id="265" r:id="rId3"/>
    <p:sldId id="274" r:id="rId4"/>
    <p:sldId id="277" r:id="rId5"/>
    <p:sldId id="268" r:id="rId6"/>
    <p:sldId id="271" r:id="rId7"/>
    <p:sldId id="285" r:id="rId8"/>
    <p:sldId id="283" r:id="rId9"/>
    <p:sldId id="287" r:id="rId10"/>
    <p:sldId id="288" r:id="rId11"/>
    <p:sldId id="289" r:id="rId12"/>
    <p:sldId id="290" r:id="rId13"/>
    <p:sldId id="321" r:id="rId14"/>
    <p:sldId id="281" r:id="rId15"/>
    <p:sldId id="291" r:id="rId16"/>
    <p:sldId id="294" r:id="rId17"/>
    <p:sldId id="298" r:id="rId18"/>
    <p:sldId id="296" r:id="rId19"/>
    <p:sldId id="279" r:id="rId20"/>
    <p:sldId id="297" r:id="rId21"/>
    <p:sldId id="300" r:id="rId22"/>
    <p:sldId id="302" r:id="rId23"/>
    <p:sldId id="282" r:id="rId24"/>
    <p:sldId id="280" r:id="rId25"/>
    <p:sldId id="305" r:id="rId26"/>
    <p:sldId id="307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20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1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F7A0-0FE1-473A-AC05-9B3733895838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567C5-5A4E-4A63-A968-0B7F594899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42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67C5-5A4E-4A63-A968-0B7F59489920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766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67C5-5A4E-4A63-A968-0B7F59489920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252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67C5-5A4E-4A63-A968-0B7F59489920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637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459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033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34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33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2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713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250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014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210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336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92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A87D-E4ED-4EDC-9EF2-882D94A79AD6}" type="datetimeFigureOut">
              <a:rPr lang="en-IN" smtClean="0"/>
              <a:t>06-07-2016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717D-FF44-4703-B045-0E7C776F0D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865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930" y="1272483"/>
            <a:ext cx="8316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FF5C00"/>
                </a:solidFill>
                <a:latin typeface="Arial" panose="020B0604020202020204" pitchFamily="34" charset="0"/>
              </a:rPr>
              <a:t>CIDOC</a:t>
            </a:r>
            <a:r>
              <a:rPr lang="fr-FR" sz="4800" dirty="0">
                <a:solidFill>
                  <a:srgbClr val="406070"/>
                </a:solidFill>
                <a:latin typeface="Arial" panose="020B0604020202020204" pitchFamily="34" charset="0"/>
              </a:rPr>
              <a:t> </a:t>
            </a:r>
            <a:r>
              <a:rPr lang="fr-FR" sz="4800" b="1" dirty="0" smtClean="0">
                <a:solidFill>
                  <a:srgbClr val="00A20F"/>
                </a:solidFill>
                <a:latin typeface="Arial" panose="020B0604020202020204" pitchFamily="34" charset="0"/>
              </a:rPr>
              <a:t>2015</a:t>
            </a:r>
            <a:endParaRPr lang="fr-FR" sz="4800" dirty="0">
              <a:solidFill>
                <a:srgbClr val="40607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6027" y="3752844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1600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Prof.</a:t>
            </a:r>
            <a:r>
              <a:rPr lang="en-IN" sz="1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(</a:t>
            </a:r>
            <a:r>
              <a:rPr lang="en-IN" sz="1600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Dr.</a:t>
            </a:r>
            <a:r>
              <a:rPr lang="en-IN" sz="1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) </a:t>
            </a:r>
            <a:r>
              <a:rPr lang="en-IN" sz="1600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Manvi</a:t>
            </a:r>
            <a:r>
              <a:rPr lang="en-IN" sz="1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Seth</a:t>
            </a:r>
          </a:p>
          <a:p>
            <a:pPr algn="ctr"/>
            <a:r>
              <a:rPr lang="en-IN" sz="1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Convenor, CIDOC 2015</a:t>
            </a:r>
          </a:p>
          <a:p>
            <a:pPr algn="ctr"/>
            <a:endParaRPr lang="en-IN" sz="1400" b="1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IN" sz="1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Head of Department, Museology</a:t>
            </a:r>
          </a:p>
          <a:p>
            <a:pPr algn="ctr"/>
            <a:r>
              <a:rPr lang="en-IN" sz="1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National </a:t>
            </a:r>
            <a: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en-IN" sz="1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Museum Institute</a:t>
            </a:r>
            <a: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</a:br>
            <a: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History of Art, Conservation and Museology</a:t>
            </a:r>
            <a:b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</a:br>
            <a: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(Deemed to be University)</a:t>
            </a:r>
            <a:b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</a:br>
            <a:r>
              <a:rPr lang="en-IN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Ministry of Culture, Government of India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6027" y="2241362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Report </a:t>
            </a:r>
          </a:p>
          <a:p>
            <a:pPr algn="ctr"/>
            <a:endParaRPr lang="fr-FR" sz="28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57" y="5630281"/>
            <a:ext cx="949539" cy="957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9" y="330171"/>
            <a:ext cx="2696625" cy="1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38" b="11664"/>
          <a:stretch/>
        </p:blipFill>
        <p:spPr>
          <a:xfrm>
            <a:off x="2218545" y="1520566"/>
            <a:ext cx="6585910" cy="439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53063" y="5925491"/>
            <a:ext cx="882920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2468880">
              <a:spcBef>
                <a:spcPts val="295"/>
              </a:spcBef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(</a:t>
            </a:r>
            <a:r>
              <a:rPr lang="en-US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htw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ht</a:t>
            </a:r>
            <a:r>
              <a:rPr lang="en-US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orm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ribi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Ob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j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ts) 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71755" marR="2468880">
              <a:spcBef>
                <a:spcPts val="295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ine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tein</a:t>
            </a:r>
            <a:endParaRPr lang="en-IN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237644" y="203660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Conference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Sessions</a:t>
            </a:r>
            <a:endParaRPr lang="fr-FR" sz="4000" b="1" i="0" u="none" strike="noStrike" dirty="0" smtClean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	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Workshop</a:t>
            </a:r>
            <a:endParaRPr lang="fr-FR" sz="32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1"/>
          <a:stretch/>
        </p:blipFill>
        <p:spPr>
          <a:xfrm>
            <a:off x="2298725" y="1527905"/>
            <a:ext cx="6220917" cy="4431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590375" y="5998549"/>
            <a:ext cx="10428159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3345815">
              <a:spcBef>
                <a:spcPts val="145"/>
              </a:spcBef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CI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OC C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/</a:t>
            </a:r>
            <a:r>
              <a:rPr lang="en-US" b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RB</a:t>
            </a:r>
            <a:r>
              <a:rPr lang="en-US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++  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71755" marR="3345815">
              <a:spcBef>
                <a:spcPts val="145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hrist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– 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 O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 </a:t>
            </a:r>
            <a:endParaRPr lang="en-IN" sz="1400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2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1237644" y="203660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Conference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Sessions</a:t>
            </a:r>
            <a:endParaRPr lang="fr-FR" sz="4000" b="1" i="0" u="none" strike="noStrike" dirty="0" smtClean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	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Workshop</a:t>
            </a:r>
            <a:endParaRPr lang="fr-FR" sz="32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idoc2015.in/images/photogallery/ws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5" y="1724228"/>
            <a:ext cx="5262450" cy="3946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http://www.cidoc2015.in/images/photogallery/ws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80" y="1724228"/>
            <a:ext cx="5262451" cy="3946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Rectangle 1"/>
          <p:cNvSpPr/>
          <p:nvPr/>
        </p:nvSpPr>
        <p:spPr>
          <a:xfrm>
            <a:off x="3643020" y="5775860"/>
            <a:ext cx="806947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3382645" algn="just">
              <a:spcBef>
                <a:spcPts val="300"/>
              </a:spcBef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tangi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le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Cu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tu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al 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itage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Wo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k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op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10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71755" marR="4307205" algn="just"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tor: Dr.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nvi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endParaRPr lang="en-IN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2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1237644" y="203660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Conference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Sessions</a:t>
            </a:r>
            <a:endParaRPr lang="fr-FR" sz="4000" b="1" i="0" u="none" strike="noStrike" dirty="0" smtClean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	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Workshop</a:t>
            </a:r>
            <a:endParaRPr lang="fr-FR" sz="32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7915" y="191713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Inaugural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9785" y="5511812"/>
            <a:ext cx="10095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Conference inaugurated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by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Secretary, Ministry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Culture, Government of India</a:t>
            </a:r>
            <a:endParaRPr lang="fr-FR" b="1" i="0" u="none" strike="noStrike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2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9" y="1751722"/>
            <a:ext cx="5006714" cy="3755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1798663"/>
            <a:ext cx="5527624" cy="3661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82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956471" y="203660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Welcome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Dinner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30451" r="13137"/>
          <a:stretch/>
        </p:blipFill>
        <p:spPr>
          <a:xfrm>
            <a:off x="2641599" y="1509486"/>
            <a:ext cx="5892801" cy="4279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9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73417" y="57893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Welcome Dinner host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pc="6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pc="4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r.</a:t>
            </a:r>
            <a:r>
              <a:rPr lang="en-US" spc="5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sh</a:t>
            </a:r>
            <a:r>
              <a:rPr lang="en-US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rm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US" spc="6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</a:t>
            </a:r>
            <a:r>
              <a:rPr lang="en-US" spc="5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Hon’ble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Min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ster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tate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Tou</a:t>
            </a:r>
            <a:r>
              <a:rPr lang="en-US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ism</a:t>
            </a:r>
            <a:r>
              <a:rPr lang="en-US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Cu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ture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(</a:t>
            </a:r>
            <a:r>
              <a:rPr lang="en-US" spc="-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Ch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rg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Civ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Avi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on,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Gov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rnm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 of</a:t>
            </a:r>
            <a:r>
              <a:rPr lang="en-US" spc="10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ndia. 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icture 2" descr="http://www.cidoc2015.in/images/Logo.png"/>
          <p:cNvSpPr>
            <a:spLocks noChangeAspect="1" noChangeArrowheads="1"/>
          </p:cNvSpPr>
          <p:nvPr/>
        </p:nvSpPr>
        <p:spPr bwMode="auto">
          <a:xfrm>
            <a:off x="7065963" y="307975"/>
            <a:ext cx="173831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-1731963" y="201613"/>
            <a:ext cx="8915401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Conference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Session</a:t>
            </a:r>
          </a:p>
          <a:p>
            <a:pPr lvl="5">
              <a:defRPr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Keynote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 descr="http://www.cidoc2015.in/images/photogallery/ts7sep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39" y="1529923"/>
            <a:ext cx="3349611" cy="221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" name="Rectangle 3"/>
          <p:cNvSpPr/>
          <p:nvPr/>
        </p:nvSpPr>
        <p:spPr>
          <a:xfrm>
            <a:off x="397986" y="4042410"/>
            <a:ext cx="331206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1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Prof. </a:t>
            </a:r>
            <a:r>
              <a:rPr lang="en-US" altLang="en-US" dirty="0" err="1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Kishor</a:t>
            </a:r>
            <a:r>
              <a:rPr lang="en-US" altLang="en-US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K. </a:t>
            </a:r>
            <a:r>
              <a:rPr lang="en-US" altLang="en-US" dirty="0" err="1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Basa</a:t>
            </a:r>
            <a:r>
              <a:rPr lang="en-US" altLang="en-US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endParaRPr lang="en-US" altLang="en-US" dirty="0" smtClean="0">
              <a:solidFill>
                <a:srgbClr val="3B3838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dirty="0" smtClean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Title</a:t>
            </a:r>
            <a:r>
              <a:rPr lang="en-US" altLang="en-US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Museum, Community and Access: Documenting Collection and Moving Beyond</a:t>
            </a:r>
            <a:endParaRPr lang="en-IN" altLang="en-US" dirty="0">
              <a:solidFill>
                <a:srgbClr val="3B3838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41" y="1529923"/>
            <a:ext cx="2983539" cy="221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0" y="1529923"/>
            <a:ext cx="2849880" cy="221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362141" y="3810391"/>
            <a:ext cx="3048000" cy="16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9000"/>
              </a:lnSpc>
              <a:spcBef>
                <a:spcPts val="150"/>
              </a:spcBef>
            </a:pPr>
            <a:r>
              <a:rPr lang="en-US" altLang="en-US" b="1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Prof. (Dr.) Kamal K. Mishra</a:t>
            </a:r>
            <a:endParaRPr lang="en-IN" altLang="en-US" b="1" dirty="0">
              <a:solidFill>
                <a:srgbClr val="3B3838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dirty="0" smtClean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Title</a:t>
            </a:r>
            <a:r>
              <a:rPr lang="en-US" altLang="en-US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Context, Meaning and Politics of Representation: An Anthropological Approach to</a:t>
            </a:r>
            <a:r>
              <a:rPr lang="en-US" altLang="en-US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3B383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Museums</a:t>
            </a:r>
            <a:endParaRPr lang="en-IN" altLang="en-US" dirty="0">
              <a:solidFill>
                <a:srgbClr val="3B3838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0080" y="4150131"/>
            <a:ext cx="28498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Prof. Rajeev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Lochan</a:t>
            </a:r>
            <a:endParaRPr lang="en-IN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US" sz="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Tit</a:t>
            </a:r>
            <a:r>
              <a:rPr lang="en-US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k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ing and Do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ng Cul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ural</a:t>
            </a:r>
            <a:r>
              <a:rPr lang="en-US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ty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 bwMode="auto">
          <a:xfrm>
            <a:off x="496595" y="1431771"/>
            <a:ext cx="4429368" cy="2624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6595" y="46280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lvl1pPr marL="71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Dr. R. S. </a:t>
            </a:r>
            <a:r>
              <a:rPr lang="en-US" altLang="en-US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Bisht</a:t>
            </a:r>
            <a:endParaRPr lang="en-US" altLang="en-US" sz="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Title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Documenting the Past for the Future</a:t>
            </a:r>
            <a:endParaRPr lang="en-IN" alt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5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731963" y="201613"/>
            <a:ext cx="8915401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Conference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Session</a:t>
            </a:r>
          </a:p>
          <a:p>
            <a:pPr lvl="5">
              <a:defRPr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Keynote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90" y="1380158"/>
            <a:ext cx="4917197" cy="282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716390" y="458357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">
              <a:spcBef>
                <a:spcPts val="380"/>
              </a:spcBef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Ni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 M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IN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3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IN" sz="1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35"/>
              </a:spcBef>
              <a:spcAft>
                <a:spcPts val="0"/>
              </a:spcAft>
            </a:pPr>
            <a:r>
              <a:rPr lang="en-IN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ts val="600"/>
              </a:lnSpc>
              <a:spcBef>
                <a:spcPts val="35"/>
              </a:spcBef>
              <a:spcAft>
                <a:spcPts val="0"/>
              </a:spcAft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3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Tit</a:t>
            </a:r>
            <a:r>
              <a:rPr lang="en-US" spc="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Campaign 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 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endParaRPr lang="en-IN" sz="1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6743" y="1303856"/>
            <a:ext cx="5820228" cy="511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655" marR="5207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</a:t>
            </a:r>
            <a:r>
              <a:rPr lang="en-US" sz="2500" spc="5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500" spc="7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onfer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spc="6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lat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8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mes</a:t>
            </a:r>
            <a:r>
              <a:rPr lang="en-US" sz="25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</a:t>
            </a:r>
            <a:r>
              <a:rPr lang="en-US" sz="2500" spc="7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5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Mu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</a:t>
            </a:r>
            <a:r>
              <a:rPr lang="en-US" sz="2500" spc="7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nst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tu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US" sz="25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Museum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500" spc="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ig</a:t>
            </a:r>
            <a:r>
              <a:rPr lang="en-US" sz="2500" spc="-2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500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-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500" spc="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500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500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lhi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om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7</a:t>
            </a:r>
            <a:r>
              <a:rPr lang="en-US" sz="2500" spc="5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r>
              <a:rPr lang="en-US" sz="2500" spc="8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– 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9</a:t>
            </a:r>
            <a:r>
              <a:rPr lang="en-US" sz="2500" spc="5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ptemb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-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2015</a:t>
            </a:r>
            <a:r>
              <a:rPr lang="en-US" sz="2500" spc="-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en-US" sz="2500" spc="-2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414655" marR="5207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500" spc="-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ss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round 5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9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ntations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ow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500" spc="8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discussions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.  </a:t>
            </a:r>
            <a:endParaRPr lang="en-US" sz="25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414655" marR="5207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</a:t>
            </a:r>
            <a:r>
              <a:rPr lang="en-US" sz="2500" spc="8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nu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9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tes</a:t>
            </a:r>
            <a:r>
              <a:rPr lang="en-US" sz="2500" spc="9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who pr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 the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 on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rious them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w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as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93.</a:t>
            </a:r>
            <a:endParaRPr lang="en-IN" sz="2500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56471" y="203660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Paper </a:t>
            </a:r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Presentations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7" y="1576234"/>
            <a:ext cx="5775237" cy="382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0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95328" y="220722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Paper and Poster </a:t>
            </a:r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Presentations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6115" y="1313039"/>
            <a:ext cx="5863771" cy="6228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655" marR="508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31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nted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rious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ics</a:t>
            </a:r>
            <a:r>
              <a:rPr lang="en-US" sz="25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lated</a:t>
            </a:r>
            <a:r>
              <a:rPr lang="en-US" sz="2500" spc="-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</a:t>
            </a:r>
            <a:r>
              <a:rPr lang="en-US" sz="2500" spc="-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</a:t>
            </a:r>
            <a:r>
              <a:rPr lang="en-US" sz="25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theme</a:t>
            </a:r>
            <a:r>
              <a:rPr lang="en-US" sz="25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Stra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gies</a:t>
            </a:r>
            <a:r>
              <a:rPr lang="en-US" sz="2500" i="1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and</a:t>
            </a:r>
            <a:r>
              <a:rPr lang="en-US" sz="2500" i="1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pol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ies for</a:t>
            </a:r>
            <a:r>
              <a:rPr lang="en-US" sz="2500" i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ng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div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ty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ul</a:t>
            </a:r>
            <a:r>
              <a:rPr lang="en-US" sz="2500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ur</a:t>
            </a:r>
            <a:r>
              <a:rPr lang="en-US" sz="2500" i="1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endParaRPr lang="en-US" sz="25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414655" marR="508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40</a:t>
            </a:r>
            <a:r>
              <a:rPr lang="en-US" sz="25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nted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theme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hniques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and m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thods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500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i="1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500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nta</a:t>
            </a:r>
            <a:r>
              <a:rPr lang="en-US" sz="2500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</a:t>
            </a:r>
            <a:r>
              <a:rPr lang="en-US" sz="2500" i="1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endParaRPr lang="en-US" sz="2500" i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414655" marR="508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22</a:t>
            </a:r>
            <a:r>
              <a:rPr lang="en-US" sz="25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</a:t>
            </a:r>
            <a:r>
              <a:rPr lang="en-US" sz="25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5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5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lated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</a:t>
            </a:r>
            <a:r>
              <a:rPr lang="en-US" sz="25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 theme</a:t>
            </a:r>
            <a:r>
              <a:rPr lang="en-US" sz="25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ss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and 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Int</a:t>
            </a:r>
            <a:r>
              <a:rPr lang="en-US" sz="2500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gration</a:t>
            </a:r>
            <a:r>
              <a:rPr lang="en-US" sz="2500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</a:t>
            </a:r>
            <a:r>
              <a:rPr lang="en-US" sz="2500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wor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k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ing 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og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ther w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 archi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and </a:t>
            </a:r>
            <a:r>
              <a:rPr lang="en-US" sz="2500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ther h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</a:t>
            </a:r>
            <a:r>
              <a:rPr lang="en-US" sz="2500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age</a:t>
            </a:r>
            <a:r>
              <a:rPr lang="en-US" sz="2500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ins</a:t>
            </a:r>
            <a:r>
              <a:rPr lang="en-US" sz="2500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ut</a:t>
            </a:r>
            <a:r>
              <a:rPr lang="en-US" sz="2500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500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ons.</a:t>
            </a:r>
          </a:p>
          <a:p>
            <a:pPr marL="414655" marR="508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total of 6 poster presentations were displayed on conference related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themes</a:t>
            </a:r>
            <a:endParaRPr lang="en-IN" sz="25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endParaRPr lang="en-IN" sz="2500" dirty="0">
              <a:solidFill>
                <a:schemeClr val="bg2">
                  <a:lumMod val="25000"/>
                </a:schemeClr>
              </a:solidFill>
            </a:endParaRPr>
          </a:p>
          <a:p>
            <a:pPr marL="414655" marR="508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IN" sz="25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0"/>
              </a:spcBef>
              <a:spcAft>
                <a:spcPts val="0"/>
              </a:spcAft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sz="2500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1751722"/>
            <a:ext cx="5689600" cy="3768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2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956471" y="203660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Panel Discussions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6669" y="4991341"/>
            <a:ext cx="1076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562985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N" sz="1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R="3562985" indent="71755"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Documentation of Industrial Heritage </a:t>
            </a:r>
            <a:endParaRPr lang="en-US" i="1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R="3562985" indent="71755">
              <a:spcAft>
                <a:spcPts val="0"/>
              </a:spcAft>
            </a:pPr>
            <a:endParaRPr lang="en-US" sz="400" i="1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R="3562985" indent="71755">
              <a:spcAft>
                <a:spcPts val="0"/>
              </a:spcAft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T.R.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pc="-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hu</a:t>
            </a:r>
            <a:r>
              <a:rPr lang="en-US" spc="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endParaRPr lang="en-IN" sz="1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R="455930" indent="71755">
              <a:spcAft>
                <a:spcPts val="0"/>
              </a:spcAft>
            </a:pP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endParaRPr lang="en-IN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17862" y="1182410"/>
            <a:ext cx="5656515" cy="3796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2" descr="https://pbs.twimg.com/media/COce6H7UsAAPwCC.jpg:lar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b="13636"/>
          <a:stretch/>
        </p:blipFill>
        <p:spPr bwMode="auto">
          <a:xfrm>
            <a:off x="6622119" y="1182410"/>
            <a:ext cx="3110139" cy="399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" name="Rectangle 3"/>
          <p:cNvSpPr/>
          <p:nvPr/>
        </p:nvSpPr>
        <p:spPr>
          <a:xfrm>
            <a:off x="6622118" y="5246283"/>
            <a:ext cx="7032922" cy="752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2813050">
              <a:spcBef>
                <a:spcPts val="300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rc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iv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 Cont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 I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ia: 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i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Cha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len</a:t>
            </a:r>
            <a:r>
              <a:rPr lang="en-US" i="1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endParaRPr lang="en-IN" sz="1400" i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sz="1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R="4483735" indent="71755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tor: 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endParaRPr lang="en-IN" sz="1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01169" y="1599450"/>
            <a:ext cx="1152144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5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Venue: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National Museum Institute of History of Art, Conservation and Museology, New Delhi</a:t>
            </a:r>
          </a:p>
          <a:p>
            <a:pPr algn="l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Theme: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Diversity- Collections, Catalogues &amp; Context</a:t>
            </a:r>
            <a:endParaRPr lang="en-IN" sz="25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Dates: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5</a:t>
            </a:r>
            <a:r>
              <a:rPr lang="en-US" sz="2500" baseline="300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-10</a:t>
            </a:r>
            <a:r>
              <a:rPr lang="en-US" sz="2500" baseline="300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September, 2015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Pre-conference sessions: 5</a:t>
            </a:r>
            <a:r>
              <a:rPr lang="en-US" sz="2500" baseline="300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-6</a:t>
            </a:r>
            <a:r>
              <a:rPr lang="en-US" sz="2500" baseline="300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2015</a:t>
            </a:r>
          </a:p>
          <a:p>
            <a:pPr algn="l"/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6 Pre-conference sessions which included workshops and working group meetings</a:t>
            </a:r>
            <a:endParaRPr lang="en-US" sz="25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Conference Sessions: 7</a:t>
            </a:r>
            <a:r>
              <a:rPr lang="en-US" sz="2500" baseline="300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-9</a:t>
            </a:r>
            <a:r>
              <a:rPr lang="en-US" sz="2500" baseline="300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2015</a:t>
            </a:r>
          </a:p>
          <a:p>
            <a:pPr algn="l"/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Included 3 Keynotes, 2 special lectures, 6 panel discussions, 93 paper presentations and 6 poster presentations</a:t>
            </a:r>
          </a:p>
          <a:p>
            <a:pPr algn="l"/>
            <a:endParaRPr lang="en-IN" sz="2000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IN" sz="2000" dirty="0"/>
          </a:p>
        </p:txBody>
      </p:sp>
      <p:sp>
        <p:nvSpPr>
          <p:cNvPr id="5" name="Rectangle 4"/>
          <p:cNvSpPr/>
          <p:nvPr/>
        </p:nvSpPr>
        <p:spPr>
          <a:xfrm>
            <a:off x="-1073582" y="474524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Overview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Conference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8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" y="1203258"/>
            <a:ext cx="4902064" cy="324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66055" y="4789188"/>
            <a:ext cx="5118466" cy="104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iscov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 Cu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tu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al 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itag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 D</a:t>
            </a:r>
            <a:r>
              <a:rPr lang="en-US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i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i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 as </a:t>
            </a:r>
            <a:r>
              <a:rPr lang="en-US" i="1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stiga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ive</a:t>
            </a:r>
            <a:r>
              <a:rPr lang="en-US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</a:p>
          <a:p>
            <a:endParaRPr lang="en-IN" sz="400" i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Moderator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: Mr. Nikhil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Varma</a:t>
            </a:r>
            <a:endParaRPr lang="en-US" sz="4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500"/>
              </a:lnSpc>
              <a:spcBef>
                <a:spcPts val="4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IN" sz="1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56471" y="203660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Panel Discussions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/>
          <a:stretch/>
        </p:blipFill>
        <p:spPr>
          <a:xfrm>
            <a:off x="6349332" y="1188077"/>
            <a:ext cx="5306500" cy="326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349332" y="4760974"/>
            <a:ext cx="6269388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Role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Wo</a:t>
            </a:r>
            <a:r>
              <a:rPr lang="en-US" i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i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ting Div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sity a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their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cce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ss to</a:t>
            </a:r>
            <a:r>
              <a:rPr lang="en-US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ita</a:t>
            </a:r>
            <a:r>
              <a:rPr lang="en-US" i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en-US" i="1" spc="5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endParaRPr lang="en-US" i="1" spc="5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i="1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ol</a:t>
            </a:r>
            <a:r>
              <a:rPr lang="en-US" i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i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Dialog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endParaRPr lang="en-IN" i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Moderator: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Shaguna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hi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ote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endParaRPr lang="en-IN" spc="5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endParaRPr lang="en-IN" spc="5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endParaRPr lang="en-IN" spc="5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endParaRPr lang="en-IN" spc="5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56471" y="203660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Panel Discussions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9" y="1150256"/>
            <a:ext cx="4920342" cy="3690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1" y="1150256"/>
            <a:ext cx="4847771" cy="3635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41829" y="5079223"/>
            <a:ext cx="10189026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>
              <a:lnSpc>
                <a:spcPts val="1300"/>
              </a:lnSpc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Can We Achieve GLAM? Understanding and Overcoming the Challenges to I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i="1" spc="-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ating </a:t>
            </a:r>
            <a:r>
              <a:rPr lang="en-US" i="1" spc="-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tadata </a:t>
            </a:r>
          </a:p>
          <a:p>
            <a:pPr marL="71755">
              <a:lnSpc>
                <a:spcPts val="1300"/>
              </a:lnSpc>
              <a:spcAft>
                <a:spcPts val="0"/>
              </a:spcAft>
            </a:pPr>
            <a:endParaRPr lang="en-US" i="1" spc="1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755">
              <a:lnSpc>
                <a:spcPts val="1300"/>
              </a:lnSpc>
              <a:spcAft>
                <a:spcPts val="0"/>
              </a:spcAft>
            </a:pPr>
            <a:r>
              <a:rPr lang="en-US" i="1" spc="1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i="1" spc="-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oss Mus</a:t>
            </a:r>
            <a:r>
              <a:rPr lang="en-US" i="1" spc="-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i="1" spc="1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i="1" spc="-1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ives, and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</a:t>
            </a:r>
            <a:r>
              <a:rPr lang="en-US" i="1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i="1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ies</a:t>
            </a:r>
            <a:endParaRPr lang="en-IN" sz="1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500"/>
              </a:lnSpc>
              <a:spcBef>
                <a:spcPts val="45"/>
              </a:spcBef>
              <a:spcAft>
                <a:spcPts val="0"/>
              </a:spcAft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IN" sz="1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755" marR="2912745" algn="just">
              <a:spcAft>
                <a:spcPts val="0"/>
              </a:spcAft>
            </a:pPr>
            <a:r>
              <a:rPr lang="en-US" spc="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tors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</a:t>
            </a:r>
            <a:r>
              <a:rPr lang="en-US" spc="1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rn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ine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S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rt</a:t>
            </a:r>
            <a:endParaRPr lang="en-I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755" marR="50165" algn="just">
              <a:spcAft>
                <a:spcPts val="0"/>
              </a:spcAft>
            </a:pP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G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Moo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ll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pc="1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pc="1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pc="2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Gl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ss, Mo</a:t>
            </a:r>
            <a:r>
              <a:rPr lang="en-US" spc="1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ika 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dorn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pc="1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nnif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 Ri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pc="-2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R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pc="-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ine S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pc="-1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ius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</a:t>
            </a:r>
            <a:endParaRPr lang="en-IN" sz="1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7"/>
          <a:stretch/>
        </p:blipFill>
        <p:spPr>
          <a:xfrm>
            <a:off x="400597" y="1426450"/>
            <a:ext cx="5499844" cy="4321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r="6391"/>
          <a:stretch/>
        </p:blipFill>
        <p:spPr>
          <a:xfrm>
            <a:off x="6139542" y="1426450"/>
            <a:ext cx="5682032" cy="4321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-1956471" y="203660"/>
            <a:ext cx="891540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Rashtrapati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Bhavan</a:t>
            </a:r>
            <a:endParaRPr lang="fr-FR" sz="4000" b="1" dirty="0" smtClean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</a:t>
            </a:r>
            <a:r>
              <a:rPr lang="fr-FR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Visit</a:t>
            </a:r>
            <a:r>
              <a:rPr lang="fr-FR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to the official </a:t>
            </a:r>
            <a:r>
              <a:rPr lang="fr-FR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residence</a:t>
            </a:r>
            <a:r>
              <a:rPr lang="fr-FR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of the </a:t>
            </a:r>
            <a:r>
              <a:rPr lang="fr-FR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President</a:t>
            </a:r>
            <a:r>
              <a:rPr lang="fr-FR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of </a:t>
            </a:r>
            <a:r>
              <a:rPr lang="fr-FR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India</a:t>
            </a:r>
            <a:endParaRPr lang="fr-FR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82" y="1382692"/>
            <a:ext cx="7706200" cy="5104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-1956471" y="203660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Farewell </a:t>
            </a:r>
            <a:r>
              <a:rPr lang="fr-FR" sz="44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Dinner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9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3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006483" y="203660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Excursion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22" y="1382692"/>
            <a:ext cx="6668992" cy="443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9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82682" y="5857121"/>
            <a:ext cx="288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b="1" dirty="0" smtClean="0">
                <a:solidFill>
                  <a:srgbClr val="333333"/>
                </a:solidFill>
                <a:latin typeface="Garamond" panose="02020404030301010803" pitchFamily="18" charset="0"/>
              </a:rPr>
              <a:t>Excursion: Taj </a:t>
            </a:r>
            <a:r>
              <a:rPr lang="en-IN" b="1" dirty="0">
                <a:solidFill>
                  <a:srgbClr val="333333"/>
                </a:solidFill>
                <a:latin typeface="Garamond" panose="02020404030301010803" pitchFamily="18" charset="0"/>
              </a:rPr>
              <a:t>Mahal, Agra</a:t>
            </a:r>
            <a:endParaRPr lang="en-IN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101" y="929558"/>
            <a:ext cx="11567886" cy="6669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"/>
              </a:lnSpc>
              <a:spcBef>
                <a:spcPts val="1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71755">
              <a:spcAft>
                <a:spcPts val="0"/>
              </a:spcAf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eg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li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doc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en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ver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b="1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cu</a:t>
            </a:r>
            <a:r>
              <a:rPr lang="en-US" sz="2200" b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ur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sz="20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27559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4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x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</a:t>
            </a:r>
            <a:endParaRPr lang="en-US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275590" algn="just">
              <a:lnSpc>
                <a:spcPct val="107000"/>
              </a:lnSpc>
              <a:spcAft>
                <a:spcPts val="0"/>
              </a:spcAft>
              <a:tabLst>
                <a:tab pos="520700" algn="l"/>
              </a:tabLst>
            </a:pP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	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n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lt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endParaRPr lang="en-US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275590" algn="just">
              <a:lnSpc>
                <a:spcPct val="107000"/>
              </a:lnSpc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85725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x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rt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mm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endParaRPr lang="en-US" sz="2200" spc="2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85725" algn="just">
              <a:lnSpc>
                <a:spcPct val="107000"/>
              </a:lnSpc>
              <a:spcAft>
                <a:spcPts val="0"/>
              </a:spcAft>
              <a:tabLst>
                <a:tab pos="520700" algn="l"/>
              </a:tabLst>
            </a:pP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	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 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iti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/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mm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</a:p>
          <a:p>
            <a:pPr marL="300355" marR="85725" algn="just">
              <a:lnSpc>
                <a:spcPct val="107000"/>
              </a:lnSpc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222250" indent="-342900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en-US" sz="2200" spc="2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222250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	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 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gn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ar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7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</a:p>
          <a:p>
            <a:pPr marL="300355" marR="222250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361315" indent="-342900" algn="just">
              <a:lnSpc>
                <a:spcPct val="107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4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pons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ili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</a:p>
          <a:p>
            <a:pPr marL="300355" marR="361315" algn="just">
              <a:lnSpc>
                <a:spcPct val="107000"/>
              </a:lnSpc>
              <a:spcBef>
                <a:spcPts val="20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180975" indent="-342900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sp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ns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dop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en-US" sz="2200" spc="1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180975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	 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7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tim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ob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j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en-US" sz="2200" spc="35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180975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	 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</a:p>
          <a:p>
            <a:pPr marL="300355" marR="180975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00355" marR="46355" algn="just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Bef>
                <a:spcPts val="2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Bef>
                <a:spcPts val="2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56357" y="160117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9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228" y="1172063"/>
            <a:ext cx="10827657" cy="574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"/>
              </a:lnSpc>
              <a:spcBef>
                <a:spcPts val="15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71755">
              <a:spcAft>
                <a:spcPts val="0"/>
              </a:spcAf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eg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li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doc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en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ver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b="1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cu</a:t>
            </a:r>
            <a:r>
              <a:rPr lang="en-US" sz="2200" b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ur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701675" indent="-342900" algn="just">
              <a:lnSpc>
                <a:spcPct val="107000"/>
              </a:lnSpc>
              <a:spcBef>
                <a:spcPts val="5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x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</a:p>
          <a:p>
            <a:pPr marL="300355" marR="701675" algn="just">
              <a:lnSpc>
                <a:spcPct val="107000"/>
              </a:lnSpc>
              <a:spcBef>
                <a:spcPts val="5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th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</a:p>
          <a:p>
            <a:pPr marL="300355" algn="just"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marR="46355" indent="-285750" algn="just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6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ac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bu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il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4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pos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IN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ll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</a:p>
          <a:p>
            <a:pPr marL="300355" marR="46355" algn="just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102235" indent="-342900" algn="just">
              <a:lnSpc>
                <a:spcPct val="107000"/>
              </a:lnSpc>
              <a:spcBef>
                <a:spcPts val="105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ac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bui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ding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thro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gh mu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collabo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ons involv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ng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kno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ledg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 holde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loc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and int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rn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iona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uni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di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hnol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tr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</a:p>
          <a:p>
            <a:pPr marL="300355" marR="102235" algn="just">
              <a:lnSpc>
                <a:spcPct val="107000"/>
              </a:lnSpc>
              <a:spcBef>
                <a:spcPts val="105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239395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Adopting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on n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and insti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ls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or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 to suppo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</a:t>
            </a:r>
            <a:r>
              <a:rPr lang="en-US" sz="2200" spc="-1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isation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, in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rop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rmonisation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of d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 on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i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stru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tu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lev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</a:p>
          <a:p>
            <a:pPr marL="300355" marR="239395" algn="just">
              <a:lnSpc>
                <a:spcPct val="107000"/>
              </a:lnSpc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Bef>
                <a:spcPts val="25"/>
              </a:spcBef>
              <a:spcAft>
                <a:spcPts val="0"/>
              </a:spcAft>
            </a:pPr>
            <a:endParaRPr lang="en-IN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56357" y="160117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0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3981" y="412887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Discussions and </a:t>
            </a:r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74172" y="1382692"/>
            <a:ext cx="10914743" cy="518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355" marR="68580" algn="just">
              <a:lnSpc>
                <a:spcPct val="107000"/>
              </a:lnSpc>
              <a:spcBef>
                <a:spcPts val="10"/>
              </a:spcBef>
              <a:tabLst>
                <a:tab pos="520700" algn="l"/>
              </a:tabLs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eg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li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doc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en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ver</a:t>
            </a:r>
            <a:r>
              <a:rPr lang="en-US" sz="2200" b="1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b="1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b="1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cu</a:t>
            </a:r>
            <a:r>
              <a:rPr lang="en-US" sz="2200" b="1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ur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</a:p>
          <a:p>
            <a:pPr marL="300355" marR="68580" algn="just">
              <a:lnSpc>
                <a:spcPct val="107000"/>
              </a:lnSpc>
              <a:spcBef>
                <a:spcPts val="10"/>
              </a:spcBef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68580" indent="-342900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flu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 mus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 s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rate</a:t>
            </a:r>
            <a:r>
              <a:rPr lang="en-US" sz="22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ies on the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du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fun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knowl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man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ment, on the b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sis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 d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umen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usto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 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ien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</a:p>
          <a:p>
            <a:pPr marL="300355" marR="68580" algn="just">
              <a:lnSpc>
                <a:spcPct val="107000"/>
              </a:lnSpc>
              <a:spcBef>
                <a:spcPts val="10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indent="-342900" algn="just">
              <a:spcBef>
                <a:spcPts val="2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Ch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in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ntation of 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ac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phic obj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ts</a:t>
            </a:r>
          </a:p>
          <a:p>
            <a:pPr marL="300355" algn="just">
              <a:spcBef>
                <a:spcPts val="2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indent="-342900" algn="just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 of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plem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Op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cce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ss 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stem</a:t>
            </a:r>
          </a:p>
          <a:p>
            <a:pPr marL="300355" algn="just">
              <a:spcBef>
                <a:spcPts val="10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indent="-342900" algn="just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Museum do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ument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with commun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-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invo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ment</a:t>
            </a:r>
          </a:p>
          <a:p>
            <a:pPr marL="300355" algn="just">
              <a:spcBef>
                <a:spcPts val="10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marR="484505" indent="-342900" algn="just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umenting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dv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of the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bor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tw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mus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um,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uni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ies</a:t>
            </a:r>
          </a:p>
          <a:p>
            <a:pPr marL="300355" marR="484505" algn="just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tabLst>
                <a:tab pos="520700" algn="l"/>
              </a:tabLs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robl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ms and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 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rv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of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rtis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s’ 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ndia</a:t>
            </a:r>
          </a:p>
          <a:p>
            <a:pPr marL="300355" algn="just"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643255" indent="-342900" algn="just">
              <a:spcBef>
                <a:spcPts val="9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rosp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ts and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onst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ins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di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docum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ntation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 M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nus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ripts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603" y="74339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Discussions and </a:t>
            </a:r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6113" y="1193388"/>
            <a:ext cx="11335657" cy="5224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T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a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of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</a:t>
            </a:r>
            <a:endParaRPr lang="en-IN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marR="448945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cr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 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3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5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–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ll</a:t>
            </a:r>
            <a:r>
              <a:rPr lang="en-US" sz="2200" spc="2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3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xp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er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2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2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</a:p>
          <a:p>
            <a:pPr marL="300355" algn="just">
              <a:lnSpc>
                <a:spcPts val="1400"/>
              </a:lnSpc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indent="-285750" algn="just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umenting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ind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nous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thro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n’s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wi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</a:p>
          <a:p>
            <a:pPr marL="300355" algn="just">
              <a:spcBef>
                <a:spcPts val="10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indent="-285750" algn="just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Und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rst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ndi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olo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thro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mus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ums</a:t>
            </a:r>
          </a:p>
          <a:p>
            <a:pPr marL="300355" algn="just">
              <a:spcBef>
                <a:spcPts val="10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indent="-285750" algn="just">
              <a:spcBef>
                <a:spcPts val="11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</a:t>
            </a:r>
            <a:r>
              <a:rPr lang="en-US" sz="2200" spc="-1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isation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nta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ib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Cul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rit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</a:p>
          <a:p>
            <a:pPr marL="300355" algn="just">
              <a:spcBef>
                <a:spcPts val="11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indent="-285750" algn="just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Risk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ht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nf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ment</a:t>
            </a:r>
          </a:p>
          <a:p>
            <a:pPr marL="300355" algn="just">
              <a:spcBef>
                <a:spcPts val="10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indent="-285750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umenting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ving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 </a:t>
            </a: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spc="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ives</a:t>
            </a:r>
          </a:p>
          <a:p>
            <a:pPr marL="300355">
              <a:spcBef>
                <a:spcPts val="100"/>
              </a:spcBef>
              <a:spcAft>
                <a:spcPts val="0"/>
              </a:spcAft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586105" marR="161925" indent="-285750" algn="just">
              <a:lnSpc>
                <a:spcPct val="107000"/>
              </a:lnSpc>
              <a:spcBef>
                <a:spcPts val="275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20700" algn="l"/>
              </a:tabLst>
            </a:pPr>
            <a:r>
              <a:rPr lang="en-US" sz="2200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robl</a:t>
            </a:r>
            <a:r>
              <a:rPr lang="en-US" sz="2200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and 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osp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ts 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 do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ument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ng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ional knowl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spc="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-2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stems</a:t>
            </a:r>
            <a:r>
              <a:rPr lang="en-US" sz="2200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with r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sp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 to 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</a:t>
            </a:r>
            <a:r>
              <a:rPr lang="en-US" sz="2200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v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 of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nus</a:t>
            </a:r>
            <a:r>
              <a:rPr lang="en-US" sz="2200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ripts</a:t>
            </a:r>
            <a:endParaRPr lang="en-IN" sz="2200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6113" y="160117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Discussions and </a:t>
            </a:r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6113" y="1193388"/>
            <a:ext cx="1133565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T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a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of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</a:t>
            </a:r>
          </a:p>
          <a:p>
            <a:pPr algn="just">
              <a:spcAft>
                <a:spcPts val="0"/>
              </a:spcAft>
            </a:pPr>
            <a:endParaRPr lang="en-IN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Story telling with museum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objects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Need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scientific documentation of Modern and Contemporary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Artworks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Methods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for documentation and exhibition of Urban Built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Heritage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3D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 of Archaeological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Sites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Issues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the preservation management of the sports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Mapping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Cultural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Heritage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role of community museums in inter-cultural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dialogue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Close-range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3D imaging for documenting and monitoring dynamic deterioration processes in wall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paintings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01169" y="1541393"/>
            <a:ext cx="1152144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2000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IN" sz="2000" dirty="0"/>
          </a:p>
        </p:txBody>
      </p:sp>
      <p:sp>
        <p:nvSpPr>
          <p:cNvPr id="5" name="Rectangle 4"/>
          <p:cNvSpPr/>
          <p:nvPr/>
        </p:nvSpPr>
        <p:spPr>
          <a:xfrm>
            <a:off x="-1073582" y="474524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Overview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Conference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749" y="1781452"/>
            <a:ext cx="105330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Behind the scene sessions at four different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Institutions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: 7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-9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2015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Curated walk of National Museum on 6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2015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Visit to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Rashtrapati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Bhawan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and its museum: 8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2015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Welcome Dinner on 7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</a:t>
            </a:r>
            <a:endParaRPr lang="en-US" sz="25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Farewell 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Dinner on 9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</a:t>
            </a:r>
            <a:r>
              <a:rPr lang="en-US" sz="25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2015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Excursion to Taj Mahal: 10</a:t>
            </a:r>
            <a:r>
              <a:rPr lang="en-US" sz="2500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September 2015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9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8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7843" y="251499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Discussions and </a:t>
            </a:r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6113" y="1193388"/>
            <a:ext cx="1133565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T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a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of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</a:t>
            </a:r>
            <a:endParaRPr lang="en-IN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Capacity building in re-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organisation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of storage and implementation of documentation system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practice of the intangible ethnographic heritage through tangible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artefacts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Issues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involved in documenting a social history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collection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Role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community in documenting and presenting cultural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diversity</a:t>
            </a:r>
          </a:p>
          <a:p>
            <a:endParaRPr lang="en-US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Ways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to source data for natural history specimen in different contextual settings with community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involvement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Importance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ritual and festive performance, and the issues involved in documenting ethnic       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festivals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 National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Museums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Natural History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Collection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603" y="160117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Discussions and </a:t>
            </a:r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1215" y="1403959"/>
            <a:ext cx="1133565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 T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ec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a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tho</a:t>
            </a:r>
            <a:r>
              <a:rPr lang="en-US" sz="2200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 of</a:t>
            </a:r>
            <a:r>
              <a:rPr lang="en-US" sz="2200" b="1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sz="2200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sz="2200" b="1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sz="2200" b="1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</a:t>
            </a:r>
            <a:r>
              <a:rPr lang="en-US" sz="2200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</a:t>
            </a: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Collection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, Documentation and Management of Anthropological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Museums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Textiles and Costumes in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Museums</a:t>
            </a:r>
          </a:p>
          <a:p>
            <a:endParaRPr lang="en-US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and Revitalizing Dying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Communities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Scope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Authenticity in Recording Oral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Traditions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Access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to Online Museum Content through controlled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vocabularies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future of classical museums in virtual form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400" dirty="0"/>
              <a:t/>
            </a:r>
            <a:br>
              <a:rPr lang="en-US" sz="2400" dirty="0"/>
            </a:b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1215" y="428659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Discussions and </a:t>
            </a:r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1215" y="1403959"/>
            <a:ext cx="113356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Theme: Access and Integration – Working together with Archives and other Heritage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Institutions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Studying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and Documenting Art, and Exhibiting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Diversity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Initiatives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towards the Integrated Data Management in the Archaeological Site Museums of Archaeological Survey of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India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Archiving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Hindu Sacred Places in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India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Evolution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the idea of Heritage and its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Church Archives in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India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Importance of Oral Tradition in Bridging the Rural and the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Commercial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Preservation and Documentation of maritime archaeological findings recovered from marine environment in India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1430" y="251499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0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Deliberations</a:t>
            </a:r>
            <a:r>
              <a:rPr lang="fr-FR" sz="4400" b="0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and Discussions</a:t>
            </a:r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1215" y="1403959"/>
            <a:ext cx="11335657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Theme: Access and Integration – Working together with Archives and other Heritage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Institutions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Development of integrated work for the collection’s research, preservation and</a:t>
            </a:r>
            <a:r>
              <a:rPr lang="en-IN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communication in museums and archives</a:t>
            </a:r>
          </a:p>
          <a:p>
            <a:endParaRPr lang="en-IN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Cross Linking and access to buildings Documentation by Colleges, National Student</a:t>
            </a:r>
            <a:endParaRPr lang="en-IN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   Bodies and Government Archives</a:t>
            </a:r>
          </a:p>
          <a:p>
            <a:endParaRPr lang="en-US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Partnering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to Manage and Integrate Access across museum and archival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Telling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stories with Museum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Objects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Storytelling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: Interaction, Methods &amp;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Interpretation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, Data Analysis, &amp; Interpretation using digital application in cave architecture in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India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3980" y="536079"/>
            <a:ext cx="8915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Deliberations</a:t>
            </a:r>
            <a:r>
              <a:rPr lang="fr-FR" sz="4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and Discussions</a:t>
            </a:r>
          </a:p>
          <a:p>
            <a:pPr algn="ctr"/>
            <a:endParaRPr lang="fr-FR" sz="4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1215" y="1403959"/>
            <a:ext cx="1133565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Theme: Access and Integration – Working together with Archives and other Heritage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Institutions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museum collection through digital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media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changing role and function of synagogues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remodelled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as museums in Cochin,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Kerala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Collaboration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between archives and cultural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institutions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Diversity in Traditional Clothing as reflected in Museum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Collections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Copyright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 the Digital Era: Access to Archival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Sources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Interconnecting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Archival and Field Data to Understand Cultural Biography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</a:t>
            </a:r>
            <a:r>
              <a:rPr lang="en-IN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Monuments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Aggregating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Free Access to Digitized Images and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Counting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7843" y="151358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Deliberations</a:t>
            </a:r>
            <a:r>
              <a:rPr lang="fr-FR" sz="4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and Discussions</a:t>
            </a:r>
            <a:endParaRPr lang="fr-FR" sz="44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1215" y="1403959"/>
            <a:ext cx="11335657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Theme: Access and Integration – Working together with Archives and other Heritage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Institutions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Recording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, Documenting, Researching, and Exhibiting Local Cultural Heritage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with</a:t>
            </a:r>
            <a:r>
              <a:rPr lang="en-IN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Community Participation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Exploring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Integrated Approaches to re-assess and authenticate museum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Integration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of heritage institutions on a national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level</a:t>
            </a:r>
          </a:p>
          <a:p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Literary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Heritage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Preservation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Integrating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Archival Studies with Architectural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Research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Visual Traditions in preserving Indic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Heritage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Documenting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personal 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collections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1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Architectural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Documentation of Sites and Structures</a:t>
            </a: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2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</a:b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22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sz="22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9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185" y="43543"/>
            <a:ext cx="8915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>
                <a:solidFill>
                  <a:srgbClr val="FF3300"/>
                </a:solidFill>
                <a:latin typeface="Garamond" panose="02020404030301010803" pitchFamily="18" charset="0"/>
              </a:rPr>
              <a:t>CIDOC</a:t>
            </a:r>
            <a:r>
              <a:rPr lang="fr-FR" sz="44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400" b="1" dirty="0" smtClean="0">
                <a:solidFill>
                  <a:srgbClr val="009900"/>
                </a:solidFill>
                <a:latin typeface="Garamond" panose="02020404030301010803" pitchFamily="18" charset="0"/>
              </a:rPr>
              <a:t>2015</a:t>
            </a:r>
            <a:endParaRPr lang="fr-FR" sz="4400" b="1" dirty="0" smtClean="0">
              <a:solidFill>
                <a:srgbClr val="009900"/>
              </a:solidFill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8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427" t="9673" r="18542" b="14186"/>
          <a:stretch/>
        </p:blipFill>
        <p:spPr>
          <a:xfrm>
            <a:off x="2103687" y="1705328"/>
            <a:ext cx="7503885" cy="5016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7789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15256"/>
          <a:stretch/>
        </p:blipFill>
        <p:spPr>
          <a:xfrm>
            <a:off x="1088571" y="1542569"/>
            <a:ext cx="9936462" cy="509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35185" y="43543"/>
            <a:ext cx="8915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>
                <a:solidFill>
                  <a:srgbClr val="FF3300"/>
                </a:solidFill>
                <a:latin typeface="Garamond" panose="02020404030301010803" pitchFamily="18" charset="0"/>
              </a:rPr>
              <a:t>CIDOC</a:t>
            </a:r>
            <a:r>
              <a:rPr lang="fr-FR" sz="44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400" b="1" dirty="0" smtClean="0">
                <a:solidFill>
                  <a:srgbClr val="009900"/>
                </a:solidFill>
                <a:latin typeface="Garamond" panose="02020404030301010803" pitchFamily="18" charset="0"/>
              </a:rPr>
              <a:t>2015</a:t>
            </a:r>
          </a:p>
          <a:p>
            <a:r>
              <a:rPr lang="fr-FR" sz="4400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Conference</a:t>
            </a:r>
            <a:r>
              <a:rPr lang="fr-FR" sz="44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400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Delegates</a:t>
            </a:r>
            <a:endParaRPr lang="fr-FR" sz="44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6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3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41874" y="139316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Conference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Participants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7300" y="1565670"/>
            <a:ext cx="4843072" cy="436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Garamond" panose="02020404030301010803" pitchFamily="18" charset="0"/>
              </a:rPr>
              <a:t>200 people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Garamond" panose="02020404030301010803" pitchFamily="18" charset="0"/>
              </a:rPr>
              <a:t>36 countries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Garamond" panose="02020404030301010803" pitchFamily="18" charset="0"/>
              </a:rPr>
              <a:t>169 registered delegates (including 82 individual-paid, 25 bursary, 4 ICOM grantees and 58 nominated from various cultural </a:t>
            </a:r>
            <a:r>
              <a:rPr lang="en-US" sz="2500" dirty="0" err="1" smtClean="0">
                <a:latin typeface="Garamond" panose="02020404030301010803" pitchFamily="18" charset="0"/>
              </a:rPr>
              <a:t>organisations</a:t>
            </a:r>
            <a:r>
              <a:rPr lang="en-US" sz="2500" dirty="0" smtClean="0">
                <a:latin typeface="Garamond" panose="02020404030301010803" pitchFamily="18" charset="0"/>
              </a:rPr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Garamond" panose="02020404030301010803" pitchFamily="18" charset="0"/>
              </a:rPr>
              <a:t>32 Complimentary conference delegates </a:t>
            </a:r>
            <a:endParaRPr lang="en-IN" sz="2500" dirty="0" smtClean="0">
              <a:latin typeface="Garamond" panose="02020404030301010803" pitchFamily="18" charset="0"/>
            </a:endParaRPr>
          </a:p>
          <a:p>
            <a:pPr algn="l"/>
            <a:endParaRPr lang="en-IN" dirty="0" smtClean="0"/>
          </a:p>
          <a:p>
            <a:pPr algn="l"/>
            <a:endParaRPr lang="en-IN" dirty="0"/>
          </a:p>
        </p:txBody>
      </p:sp>
      <p:grpSp>
        <p:nvGrpSpPr>
          <p:cNvPr id="7" name="Group 6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0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2"/>
          <a:stretch/>
        </p:blipFill>
        <p:spPr>
          <a:xfrm>
            <a:off x="5541627" y="1565670"/>
            <a:ext cx="6436455" cy="4327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496728" y="5892800"/>
            <a:ext cx="891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Bursary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participants and ICOM 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grantees</a:t>
            </a:r>
            <a:endParaRPr lang="fr-FR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7915" y="191713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Venue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1"/>
          <a:stretch/>
        </p:blipFill>
        <p:spPr>
          <a:xfrm>
            <a:off x="621344" y="1681302"/>
            <a:ext cx="5296024" cy="3587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6" y="1681302"/>
            <a:ext cx="5424976" cy="3593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-1398058" y="5267690"/>
            <a:ext cx="891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National Museum Institute, New Delhi</a:t>
            </a:r>
            <a:endParaRPr lang="fr-FR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00753" y="5285540"/>
            <a:ext cx="891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National Museum, New Delhi</a:t>
            </a:r>
            <a:endParaRPr lang="fr-FR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9448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1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7915" y="191713"/>
            <a:ext cx="8915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Venue</a:t>
            </a:r>
            <a:endParaRPr lang="fr-FR" sz="4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11734"/>
          <a:stretch/>
        </p:blipFill>
        <p:spPr>
          <a:xfrm>
            <a:off x="161294" y="1806621"/>
            <a:ext cx="5838076" cy="3196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4"/>
          <a:stretch/>
        </p:blipFill>
        <p:spPr>
          <a:xfrm>
            <a:off x="6086008" y="1802581"/>
            <a:ext cx="5801192" cy="320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-1624937" y="5009456"/>
            <a:ext cx="891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Vigyan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Bhavan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, New Delhi</a:t>
            </a:r>
            <a:endParaRPr lang="fr-FR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4049" y="5004657"/>
            <a:ext cx="891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National 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Gallery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of Modern Art, New Delhi</a:t>
            </a:r>
            <a:endParaRPr lang="fr-FR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3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6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37644" y="203660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Conference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Session</a:t>
            </a: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	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Workshop</a:t>
            </a:r>
            <a:endParaRPr lang="fr-FR" sz="32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>
          <a:xfrm>
            <a:off x="6049396" y="1709878"/>
            <a:ext cx="5882774" cy="3437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791896" y="5147364"/>
            <a:ext cx="8911983" cy="63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1767840"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Role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of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CI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OC in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b="1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ational 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Hu</a:t>
            </a:r>
            <a:r>
              <a:rPr lang="en-US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ita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ian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spc="-1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</a:t>
            </a:r>
            <a:r>
              <a:rPr lang="en-US" b="1" spc="-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b="1" spc="1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</a:t>
            </a:r>
            <a:r>
              <a:rPr lang="en-US" b="1" spc="-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spc="1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b="1" spc="-5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mme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71755" marR="1767840">
              <a:spcAft>
                <a:spcPts val="0"/>
              </a:spcAft>
            </a:pPr>
            <a:endParaRPr lang="en-IN" sz="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10"/>
              </a:spcBef>
              <a:spcAft>
                <a:spcPts val="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en-IN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10"/>
              </a:spcBef>
              <a:spcAft>
                <a:spcPts val="0"/>
              </a:spcAft>
            </a:pPr>
            <a:r>
              <a:rPr lang="en-IN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: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Ni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holas Cr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fts 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 D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nvi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</a:t>
            </a:r>
            <a:endParaRPr lang="en-IN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6353"/>
          <a:stretch/>
        </p:blipFill>
        <p:spPr>
          <a:xfrm>
            <a:off x="254833" y="1709878"/>
            <a:ext cx="5663843" cy="3391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5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1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-327"/>
          <a:stretch/>
        </p:blipFill>
        <p:spPr>
          <a:xfrm>
            <a:off x="1962425" y="1769995"/>
            <a:ext cx="8125955" cy="445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62979" y="6114729"/>
            <a:ext cx="11157679" cy="91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3730625" algn="ctr">
              <a:lnSpc>
                <a:spcPct val="146000"/>
              </a:lnSpc>
              <a:spcBef>
                <a:spcPts val="145"/>
              </a:spcBef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Do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b="1" spc="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</a:t>
            </a:r>
            <a:r>
              <a:rPr lang="en-US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ion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tan</a:t>
            </a:r>
            <a:r>
              <a:rPr lang="en-US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s,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tor: 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J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than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hi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son </a:t>
            </a:r>
            <a:r>
              <a:rPr lang="en-US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loud </a:t>
            </a: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71755" marR="3730625">
              <a:lnSpc>
                <a:spcPct val="146000"/>
              </a:lnSpc>
              <a:spcBef>
                <a:spcPts val="145"/>
              </a:spcBef>
              <a:spcAft>
                <a:spcPts val="0"/>
              </a:spcAft>
            </a:pPr>
            <a:endParaRPr lang="en-IN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1237644" y="203660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Conference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Sessions</a:t>
            </a:r>
            <a:endParaRPr lang="fr-FR" sz="4000" b="1" i="0" u="none" strike="noStrike" dirty="0" smtClean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	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Workshop</a:t>
            </a:r>
            <a:endParaRPr lang="fr-FR" sz="32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2057594" y="1537945"/>
            <a:ext cx="6936503" cy="442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17752" y="5959871"/>
            <a:ext cx="11238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3088005" algn="just">
              <a:spcBef>
                <a:spcPts val="300"/>
              </a:spcBef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Ex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h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i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b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iti</a:t>
            </a:r>
            <a:r>
              <a:rPr lang="en-US" b="1" spc="-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o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n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a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d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 </a:t>
            </a:r>
            <a:r>
              <a:rPr lang="en-US" b="1" spc="-1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P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er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f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o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r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a</a:t>
            </a:r>
            <a:r>
              <a:rPr lang="en-US" b="1" spc="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n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</a:t>
            </a:r>
            <a:r>
              <a:rPr lang="en-US" b="1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Do</a:t>
            </a:r>
            <a:r>
              <a:rPr lang="en-US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c</a:t>
            </a:r>
            <a:r>
              <a:rPr lang="en-US" b="1" spc="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u</a:t>
            </a:r>
            <a:r>
              <a:rPr lang="en-US" b="1" spc="-1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m</a:t>
            </a:r>
            <a:r>
              <a:rPr lang="en-US" b="1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</a:t>
            </a:r>
            <a:r>
              <a:rPr lang="en-US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t</a:t>
            </a:r>
            <a:r>
              <a:rPr lang="en-US" b="1" spc="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tion,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Mod</a:t>
            </a:r>
            <a:r>
              <a:rPr lang="en-US" spc="-5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r</a:t>
            </a:r>
            <a:r>
              <a:rPr lang="en-US" spc="-1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: </a:t>
            </a:r>
            <a:r>
              <a:rPr lang="en-US" spc="1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G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bri</a:t>
            </a:r>
            <a:r>
              <a:rPr lang="en-US" spc="-5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l 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B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e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vi</a:t>
            </a:r>
            <a:r>
              <a:rPr lang="en-US" spc="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l</a:t>
            </a:r>
            <a:r>
              <a:rPr lang="en-US" spc="-5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ac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SimHei" panose="02010609060101010101" pitchFamily="49" charset="-122"/>
              </a:rPr>
              <a:t>qua</a:t>
            </a:r>
            <a:endParaRPr lang="en-IN" sz="1400" dirty="0">
              <a:solidFill>
                <a:schemeClr val="bg2">
                  <a:lumMod val="25000"/>
                </a:schemeClr>
              </a:solidFill>
              <a:effectLst/>
              <a:latin typeface="Garamond" panose="02020404030301010803" pitchFamily="18" charset="0"/>
              <a:ea typeface="SimHei" panose="02010609060101010101" pitchFamily="49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9476" y="-110252"/>
            <a:ext cx="4404293" cy="1292662"/>
            <a:chOff x="9787995" y="-429811"/>
            <a:chExt cx="4404293" cy="1292662"/>
          </a:xfrm>
        </p:grpSpPr>
        <p:pic>
          <p:nvPicPr>
            <p:cNvPr id="11" name="Picture 2" descr="http://www.cidoc2015.in/images/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95" y="139501"/>
              <a:ext cx="889906" cy="35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930454" y="-429811"/>
              <a:ext cx="426183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	</a:t>
              </a:r>
              <a:r>
                <a:rPr lang="fr-FR" sz="1200" b="1" dirty="0" smtClean="0">
                  <a:solidFill>
                    <a:srgbClr val="FF5C00"/>
                  </a:solidFill>
                  <a:latin typeface="Arial" panose="020B0604020202020204" pitchFamily="34" charset="0"/>
                </a:rPr>
                <a:t>CIDOC</a:t>
              </a:r>
              <a:r>
                <a:rPr lang="fr-FR" sz="1200" dirty="0">
                  <a:solidFill>
                    <a:srgbClr val="406070"/>
                  </a:solidFill>
                  <a:latin typeface="Arial" panose="020B0604020202020204" pitchFamily="34" charset="0"/>
                </a:rPr>
                <a:t> </a:t>
              </a:r>
              <a:r>
                <a:rPr lang="fr-FR" sz="1200" b="1" dirty="0">
                  <a:solidFill>
                    <a:srgbClr val="00A20F"/>
                  </a:solidFill>
                  <a:latin typeface="Arial" panose="020B0604020202020204" pitchFamily="34" charset="0"/>
                </a:rPr>
                <a:t>2015</a:t>
              </a:r>
              <a:endParaRPr lang="fr-FR" sz="1200" dirty="0">
                <a:solidFill>
                  <a:srgbClr val="406070"/>
                </a:solidFill>
                <a:latin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Comité International pour la Documentation</a:t>
              </a:r>
              <a:b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International </a:t>
              </a:r>
              <a:r>
                <a:rPr lang="fr-FR" sz="800" dirty="0" err="1" smtClean="0">
                  <a:solidFill>
                    <a:srgbClr val="666666"/>
                  </a:solidFill>
                  <a:latin typeface="Arial" panose="020B0604020202020204" pitchFamily="34" charset="0"/>
                </a:rPr>
                <a:t>Committee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 for Documentation</a:t>
              </a:r>
            </a:p>
            <a:p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New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Delhi, </a:t>
              </a:r>
              <a:r>
                <a:rPr lang="fr-FR" sz="800" dirty="0" err="1">
                  <a:solidFill>
                    <a:srgbClr val="666666"/>
                  </a:solidFill>
                  <a:latin typeface="Arial" panose="020B0604020202020204" pitchFamily="34" charset="0"/>
                </a:rPr>
                <a:t>India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/>
              </a:r>
              <a:b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</a:b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	05.09.2015 </a:t>
              </a:r>
              <a:r>
                <a:rPr lang="fr-FR" sz="800" dirty="0">
                  <a:solidFill>
                    <a:srgbClr val="666666"/>
                  </a:solidFill>
                  <a:latin typeface="Arial" panose="020B0604020202020204" pitchFamily="34" charset="0"/>
                </a:rPr>
                <a:t>- </a:t>
              </a:r>
              <a:r>
                <a:rPr lang="fr-FR" sz="800" dirty="0" smtClean="0">
                  <a:solidFill>
                    <a:srgbClr val="666666"/>
                  </a:solidFill>
                  <a:latin typeface="Arial" panose="020B0604020202020204" pitchFamily="34" charset="0"/>
                </a:rPr>
                <a:t>10.09.2015</a:t>
              </a:r>
            </a:p>
            <a:p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	</a:t>
              </a:r>
              <a:r>
                <a:rPr lang="fr-FR" sz="8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Documenting</a:t>
              </a:r>
              <a:r>
                <a:rPr lang="fr-FR" sz="8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Diversity</a:t>
              </a:r>
              <a:r>
                <a:rPr lang="fr-FR" sz="800" b="1" dirty="0">
                  <a:solidFill>
                    <a:schemeClr val="accent1">
                      <a:lumMod val="50000"/>
                    </a:schemeClr>
                  </a:solidFill>
                </a:rPr>
                <a:t> – Collections, Catalogues &amp; </a:t>
              </a:r>
              <a:r>
                <a:rPr lang="fr-FR" sz="800" b="1" dirty="0" err="1">
                  <a:solidFill>
                    <a:schemeClr val="accent1">
                      <a:lumMod val="50000"/>
                    </a:schemeClr>
                  </a:solidFill>
                </a:rPr>
                <a:t>Context</a:t>
              </a:r>
              <a:endParaRPr lang="fr-FR" sz="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310215" y="151660"/>
            <a:ext cx="8915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Pre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Conference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fr-FR" sz="4000" b="1" i="0" u="none" strike="noStrike" dirty="0" smtClean="0">
                <a:solidFill>
                  <a:schemeClr val="accent1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Sessions</a:t>
            </a:r>
            <a:endParaRPr lang="fr-FR" sz="4000" b="1" i="0" u="none" strike="noStrike" dirty="0" smtClean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          	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Workshop</a:t>
            </a:r>
            <a:endParaRPr lang="fr-FR" sz="320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1324</Words>
  <Application>Microsoft Office PowerPoint</Application>
  <PresentationFormat>Custom</PresentationFormat>
  <Paragraphs>461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CIDOC</dc:title>
  <dc:creator>Admin1</dc:creator>
  <cp:lastModifiedBy>NMI Janpath</cp:lastModifiedBy>
  <cp:revision>68</cp:revision>
  <dcterms:created xsi:type="dcterms:W3CDTF">2016-06-18T05:34:48Z</dcterms:created>
  <dcterms:modified xsi:type="dcterms:W3CDTF">2016-07-06T08:44:33Z</dcterms:modified>
</cp:coreProperties>
</file>