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72" r:id="rId2"/>
    <p:sldId id="320" r:id="rId3"/>
    <p:sldId id="322" r:id="rId4"/>
    <p:sldId id="323" r:id="rId5"/>
    <p:sldId id="321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3309" autoAdjust="0"/>
  </p:normalViewPr>
  <p:slideViewPr>
    <p:cSldViewPr>
      <p:cViewPr varScale="1">
        <p:scale>
          <a:sx n="73" d="100"/>
          <a:sy n="73" d="100"/>
        </p:scale>
        <p:origin x="180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439FD-423D-4C6A-AD58-6E3CA73F8F6A}" type="datetimeFigureOut">
              <a:rPr lang="de-DE" smtClean="0"/>
              <a:t>06.07.2016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7BEFE-4590-4992-B311-294E9928E18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9521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GB" dirty="0" smtClean="0">
                <a:latin typeface="Calibri" pitchFamily="34" charset="0"/>
                <a:ea typeface="ヒラギノ角ゴ Pro W3"/>
              </a:rPr>
              <a:t>This year’s meetings took place </a:t>
            </a:r>
          </a:p>
          <a:p>
            <a:pPr eaLnBrk="1" hangingPunct="1"/>
            <a:r>
              <a:rPr lang="en-GB" dirty="0" smtClean="0">
                <a:latin typeface="Calibri" pitchFamily="34" charset="0"/>
                <a:ea typeface="ヒラギノ角ゴ Pro W3"/>
              </a:rPr>
              <a:t>- on </a:t>
            </a:r>
            <a:r>
              <a:rPr lang="en-GB" dirty="0" smtClean="0">
                <a:latin typeface="Calibri" pitchFamily="34" charset="0"/>
                <a:ea typeface="ヒラギノ角ゴ Pro W3"/>
              </a:rPr>
              <a:t>Sunday 03.07.2016 </a:t>
            </a:r>
            <a:r>
              <a:rPr lang="en-GB" dirty="0" smtClean="0">
                <a:latin typeface="Calibri" pitchFamily="34" charset="0"/>
                <a:ea typeface="ヒラギノ角ゴ Pro W3"/>
              </a:rPr>
              <a:t>as a full-day meeting with </a:t>
            </a:r>
            <a:r>
              <a:rPr lang="en-GB" dirty="0" smtClean="0">
                <a:latin typeface="Calibri" pitchFamily="34" charset="0"/>
                <a:ea typeface="ヒラギノ角ゴ Pro W3"/>
              </a:rPr>
              <a:t>15 </a:t>
            </a:r>
            <a:r>
              <a:rPr lang="en-GB" dirty="0" smtClean="0">
                <a:latin typeface="Calibri" pitchFamily="34" charset="0"/>
                <a:ea typeface="ヒラギノ角ゴ Pro W3"/>
              </a:rPr>
              <a:t>attendees</a:t>
            </a:r>
            <a:r>
              <a:rPr lang="en-GB" dirty="0" smtClean="0">
                <a:latin typeface="Calibri" pitchFamily="34" charset="0"/>
                <a:ea typeface="ヒラギノ角ゴ Pro W3"/>
              </a:rPr>
              <a:t>,</a:t>
            </a:r>
            <a:endParaRPr lang="en-GB" baseline="0" dirty="0" smtClean="0">
              <a:latin typeface="Calibri" pitchFamily="34" charset="0"/>
              <a:ea typeface="ヒラギノ角ゴ Pro W3"/>
            </a:endParaRPr>
          </a:p>
          <a:p>
            <a:pPr marL="0" indent="0" eaLnBrk="1" hangingPunct="1">
              <a:buFontTx/>
              <a:buNone/>
            </a:pPr>
            <a:r>
              <a:rPr lang="en-GB" baseline="0" dirty="0" smtClean="0">
                <a:latin typeface="Calibri" pitchFamily="34" charset="0"/>
                <a:ea typeface="ヒラギノ角ゴ Pro W3"/>
              </a:rPr>
              <a:t>We </a:t>
            </a:r>
            <a:r>
              <a:rPr lang="en-GB" baseline="0" dirty="0" smtClean="0">
                <a:latin typeface="Calibri" pitchFamily="34" charset="0"/>
                <a:ea typeface="ヒラギノ角ゴ Pro W3"/>
              </a:rPr>
              <a:t>also run a LIDO introductory </a:t>
            </a:r>
            <a:r>
              <a:rPr lang="en-GB" baseline="0" dirty="0" smtClean="0">
                <a:latin typeface="Calibri" pitchFamily="34" charset="0"/>
                <a:ea typeface="ヒラギノ角ゴ Pro W3"/>
              </a:rPr>
              <a:t>meeting </a:t>
            </a:r>
            <a:r>
              <a:rPr lang="en-GB" baseline="0" dirty="0" smtClean="0">
                <a:latin typeface="Calibri" pitchFamily="34" charset="0"/>
                <a:ea typeface="ヒラギノ角ゴ Pro W3"/>
              </a:rPr>
              <a:t>on </a:t>
            </a:r>
            <a:r>
              <a:rPr lang="en-GB" baseline="0" dirty="0" smtClean="0">
                <a:latin typeface="Calibri" pitchFamily="34" charset="0"/>
                <a:ea typeface="ヒラギノ角ゴ Pro W3"/>
              </a:rPr>
              <a:t>Monday 04.07.2016.</a:t>
            </a:r>
            <a:endParaRPr lang="en-GB" dirty="0" smtClean="0">
              <a:latin typeface="Calibri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2480665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Calibri" pitchFamily="34" charset="0"/>
              <a:ea typeface="ヒラギノ角ゴ Pro W3"/>
            </a:endParaRPr>
          </a:p>
        </p:txBody>
      </p:sp>
    </p:spTree>
    <p:extLst>
      <p:ext uri="{BB962C8B-B14F-4D97-AF65-F5344CB8AC3E}">
        <p14:creationId xmlns:p14="http://schemas.microsoft.com/office/powerpoint/2010/main" val="1703457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pPr/>
              <a:t>06.07.2016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://network.icom.museum/cidoc/working-groups/lido/" TargetMode="External"/><Relationship Id="rId7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emmanuelle.delmas-glass@yale.edu" TargetMode="External"/><Relationship Id="rId5" Type="http://schemas.openxmlformats.org/officeDocument/2006/relationships/hyperlink" Target="mailto:erinshanecoburn@gmail.com" TargetMode="External"/><Relationship Id="rId4" Type="http://schemas.openxmlformats.org/officeDocument/2006/relationships/hyperlink" Target="mailto:r.stein@fotomarburg.de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asellaDiTesto 5"/>
          <p:cNvSpPr txBox="1">
            <a:spLocks noChangeArrowheads="1"/>
          </p:cNvSpPr>
          <p:nvPr/>
        </p:nvSpPr>
        <p:spPr bwMode="auto">
          <a:xfrm>
            <a:off x="0" y="2749550"/>
            <a:ext cx="91440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</a:rPr>
              <a:t>CIDOC</a:t>
            </a:r>
          </a:p>
          <a:p>
            <a:pPr algn="ctr"/>
            <a:r>
              <a:rPr lang="en-US" sz="5400" b="1" dirty="0" smtClean="0">
                <a:solidFill>
                  <a:srgbClr val="002060"/>
                </a:solidFill>
              </a:rPr>
              <a:t>LIDO Working Group</a:t>
            </a:r>
            <a:endParaRPr lang="en-GB" dirty="0"/>
          </a:p>
        </p:txBody>
      </p:sp>
      <p:grpSp>
        <p:nvGrpSpPr>
          <p:cNvPr id="6" name="Gruppieren 5"/>
          <p:cNvGrpSpPr/>
          <p:nvPr/>
        </p:nvGrpSpPr>
        <p:grpSpPr>
          <a:xfrm>
            <a:off x="601663" y="236538"/>
            <a:ext cx="8002587" cy="1363662"/>
            <a:chOff x="601663" y="236538"/>
            <a:chExt cx="8002587" cy="1363662"/>
          </a:xfrm>
        </p:grpSpPr>
        <p:pic>
          <p:nvPicPr>
            <p:cNvPr id="4" name="Grafik 8" descr="LIDO_logo_main_240x153_bg-white.gif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01663" y="236538"/>
              <a:ext cx="1854200" cy="1181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ttangolo 8"/>
            <p:cNvSpPr/>
            <p:nvPr/>
          </p:nvSpPr>
          <p:spPr>
            <a:xfrm>
              <a:off x="603250" y="1447800"/>
              <a:ext cx="8001000" cy="152400"/>
            </a:xfrm>
            <a:prstGeom prst="rect">
              <a:avLst/>
            </a:prstGeom>
            <a:solidFill>
              <a:srgbClr val="CA992C"/>
            </a:solidFill>
            <a:ln>
              <a:solidFill>
                <a:srgbClr val="CA992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FFFFFF"/>
                </a:solidFill>
                <a:ea typeface="ヒラギノ角ゴ Pro W3" pitchFamily="19" charset="-128"/>
              </a:endParaRPr>
            </a:p>
          </p:txBody>
        </p:sp>
      </p:grpSp>
      <p:pic>
        <p:nvPicPr>
          <p:cNvPr id="9" name="Picture 7" descr="CIDOC+Subtitle_v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93" y="208757"/>
            <a:ext cx="1984203" cy="98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nhaltsplatzhalter 2"/>
          <p:cNvSpPr txBox="1">
            <a:spLocks/>
          </p:cNvSpPr>
          <p:nvPr/>
        </p:nvSpPr>
        <p:spPr bwMode="auto">
          <a:xfrm>
            <a:off x="611189" y="1816293"/>
            <a:ext cx="7993062" cy="46210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800" dirty="0" smtClean="0"/>
              <a:t>Working Group Meeting 03/07/2016</a:t>
            </a:r>
          </a:p>
          <a:p>
            <a:endParaRPr lang="en-US" sz="28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Implementing </a:t>
            </a:r>
            <a:r>
              <a:rPr lang="en-US" sz="2400" dirty="0"/>
              <a:t>LIDO - a new LIDO </a:t>
            </a:r>
            <a:r>
              <a:rPr lang="en-US" sz="2400" dirty="0" smtClean="0"/>
              <a:t>booklet (</a:t>
            </a:r>
            <a:r>
              <a:rPr lang="en-US" sz="2400" i="1" dirty="0" smtClean="0"/>
              <a:t>Gordon McKenna)</a:t>
            </a:r>
            <a:r>
              <a:rPr lang="de-DE" sz="2400" dirty="0" smtClean="0"/>
              <a:t/>
            </a:r>
            <a:br>
              <a:rPr lang="de-DE" sz="2400" dirty="0" smtClean="0"/>
            </a:br>
            <a:endParaRPr lang="de-DE" sz="24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Common Catalogue of Data Fields for Prints and Drawings. A Guide to High-Quality LIDO </a:t>
            </a:r>
            <a:r>
              <a:rPr lang="en-US" sz="2400" dirty="0" smtClean="0"/>
              <a:t>Data (</a:t>
            </a:r>
            <a:r>
              <a:rPr lang="en-US" sz="2400" i="1" dirty="0" smtClean="0"/>
              <a:t>Angela </a:t>
            </a:r>
            <a:r>
              <a:rPr lang="en-US" sz="2400" i="1" dirty="0" err="1" smtClean="0"/>
              <a:t>Kailus</a:t>
            </a:r>
            <a:r>
              <a:rPr lang="en-US" sz="2400" i="1" dirty="0" smtClean="0"/>
              <a:t>)</a:t>
            </a:r>
            <a:r>
              <a:rPr lang="de-DE" sz="2400" dirty="0" smtClean="0"/>
              <a:t/>
            </a:r>
            <a:br>
              <a:rPr lang="de-DE" sz="2400" dirty="0" smtClean="0"/>
            </a:br>
            <a:endParaRPr lang="de-DE" sz="2400" dirty="0" smtClean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Towards </a:t>
            </a:r>
            <a:r>
              <a:rPr lang="en-US" sz="2400" dirty="0"/>
              <a:t>Complexity. Two Case Studies to the Enriched LIDO-based Description of Objects - the Context of the 19th Century Ornamental Prints and of the Plaster Casts: </a:t>
            </a:r>
            <a:r>
              <a:rPr lang="en-US" sz="2400" dirty="0" smtClean="0"/>
              <a:t>(</a:t>
            </a:r>
            <a:r>
              <a:rPr lang="en-US" sz="2400" i="1" dirty="0" smtClean="0"/>
              <a:t>Julia </a:t>
            </a:r>
            <a:r>
              <a:rPr lang="en-US" sz="2400" i="1" dirty="0" err="1" smtClean="0"/>
              <a:t>Katona</a:t>
            </a:r>
            <a:r>
              <a:rPr lang="en-US" sz="2400" i="1" dirty="0" smtClean="0"/>
              <a:t>)</a:t>
            </a:r>
            <a:endParaRPr lang="de-DE" sz="2400" i="1" dirty="0" smtClean="0"/>
          </a:p>
        </p:txBody>
      </p:sp>
      <p:grpSp>
        <p:nvGrpSpPr>
          <p:cNvPr id="7" name="Gruppieren 6"/>
          <p:cNvGrpSpPr/>
          <p:nvPr/>
        </p:nvGrpSpPr>
        <p:grpSpPr>
          <a:xfrm>
            <a:off x="601663" y="236538"/>
            <a:ext cx="8002587" cy="1363662"/>
            <a:chOff x="601663" y="236538"/>
            <a:chExt cx="8002587" cy="1363662"/>
          </a:xfrm>
        </p:grpSpPr>
        <p:pic>
          <p:nvPicPr>
            <p:cNvPr id="9" name="Grafik 8" descr="LIDO_logo_main_240x153_bg-white.gif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1663" y="236538"/>
              <a:ext cx="1854200" cy="1181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Rettangolo 8"/>
            <p:cNvSpPr/>
            <p:nvPr/>
          </p:nvSpPr>
          <p:spPr>
            <a:xfrm>
              <a:off x="603250" y="1447800"/>
              <a:ext cx="8001000" cy="152400"/>
            </a:xfrm>
            <a:prstGeom prst="rect">
              <a:avLst/>
            </a:prstGeom>
            <a:solidFill>
              <a:srgbClr val="CA992C"/>
            </a:solidFill>
            <a:ln>
              <a:solidFill>
                <a:srgbClr val="CA992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FFFFFF"/>
                </a:solidFill>
                <a:ea typeface="ヒラギノ角ゴ Pro W3" pitchFamily="19" charset="-128"/>
              </a:endParaRPr>
            </a:p>
          </p:txBody>
        </p:sp>
      </p:grpSp>
      <p:pic>
        <p:nvPicPr>
          <p:cNvPr id="11" name="Picture 7" descr="CIDOC+Subtitle_v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93" y="208757"/>
            <a:ext cx="1984203" cy="98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806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 txBox="1">
            <a:spLocks/>
          </p:cNvSpPr>
          <p:nvPr/>
        </p:nvSpPr>
        <p:spPr>
          <a:xfrm>
            <a:off x="683568" y="1766768"/>
            <a:ext cx="8003232" cy="50128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" algn="l"/>
            <a:r>
              <a:rPr lang="de-DE" dirty="0" smtClean="0">
                <a:solidFill>
                  <a:schemeClr val="tx1"/>
                </a:solidFill>
              </a:rPr>
              <a:t>Work on LIDO </a:t>
            </a:r>
            <a:r>
              <a:rPr lang="de-DE" dirty="0" err="1" smtClean="0">
                <a:solidFill>
                  <a:schemeClr val="tx1"/>
                </a:solidFill>
              </a:rPr>
              <a:t>Terminology</a:t>
            </a:r>
            <a:endParaRPr lang="de-DE" dirty="0" smtClean="0">
              <a:solidFill>
                <a:schemeClr val="tx1"/>
              </a:solidFill>
            </a:endParaRPr>
          </a:p>
          <a:p>
            <a:pPr lvl="1"/>
            <a:endParaRPr lang="de-DE" sz="14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err="1" smtClean="0">
                <a:solidFill>
                  <a:schemeClr val="tx1"/>
                </a:solidFill>
              </a:rPr>
              <a:t>Formalize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recommendations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for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the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use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schema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elements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with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schema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refining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character</a:t>
            </a:r>
            <a:r>
              <a:rPr lang="de-DE" sz="2400" dirty="0" smtClean="0">
                <a:solidFill>
                  <a:schemeClr val="tx1"/>
                </a:solidFill>
              </a:rPr>
              <a:t> („type“ </a:t>
            </a:r>
            <a:r>
              <a:rPr lang="de-DE" sz="2400" dirty="0" err="1" smtClean="0">
                <a:solidFill>
                  <a:schemeClr val="tx1"/>
                </a:solidFill>
              </a:rPr>
              <a:t>elements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and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attributes</a:t>
            </a:r>
            <a:r>
              <a:rPr lang="de-DE" sz="2400" dirty="0" smtClean="0">
                <a:solidFill>
                  <a:schemeClr val="tx1"/>
                </a:solidFill>
              </a:rPr>
              <a:t>) </a:t>
            </a:r>
          </a:p>
          <a:p>
            <a:pPr lvl="1" algn="l"/>
            <a:endParaRPr lang="de-DE" sz="12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err="1" smtClean="0">
                <a:solidFill>
                  <a:schemeClr val="tx1"/>
                </a:solidFill>
              </a:rPr>
              <a:t>Provide</a:t>
            </a:r>
            <a:r>
              <a:rPr lang="de-DE" sz="2400" dirty="0" smtClean="0">
                <a:solidFill>
                  <a:schemeClr val="tx1"/>
                </a:solidFill>
              </a:rPr>
              <a:t> best-</a:t>
            </a:r>
            <a:r>
              <a:rPr lang="de-DE" sz="2400" dirty="0" err="1" smtClean="0">
                <a:solidFill>
                  <a:schemeClr val="tx1"/>
                </a:solidFill>
              </a:rPr>
              <a:t>practice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examples</a:t>
            </a:r>
            <a:endParaRPr lang="de-DE" sz="2400" dirty="0" smtClean="0">
              <a:solidFill>
                <a:schemeClr val="tx1"/>
              </a:solidFill>
            </a:endParaRPr>
          </a:p>
          <a:p>
            <a:pPr lvl="1" algn="l"/>
            <a:endParaRPr lang="de-DE" sz="10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err="1" smtClean="0">
                <a:solidFill>
                  <a:schemeClr val="tx1"/>
                </a:solidFill>
              </a:rPr>
              <a:t>Aims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to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support</a:t>
            </a:r>
            <a:endParaRPr lang="de-DE" sz="2400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Wingdings" panose="05000000000000000000" pitchFamily="2" charset="2"/>
              <a:buChar char="§"/>
            </a:pPr>
            <a:r>
              <a:rPr lang="de-DE" i="1" dirty="0" smtClean="0">
                <a:solidFill>
                  <a:schemeClr val="tx1"/>
                </a:solidFill>
              </a:rPr>
              <a:t>Data </a:t>
            </a:r>
            <a:r>
              <a:rPr lang="de-DE" i="1" dirty="0" err="1" smtClean="0">
                <a:solidFill>
                  <a:schemeClr val="tx1"/>
                </a:solidFill>
              </a:rPr>
              <a:t>production</a:t>
            </a:r>
            <a:r>
              <a:rPr lang="de-DE" i="1" dirty="0" smtClean="0">
                <a:solidFill>
                  <a:schemeClr val="tx1"/>
                </a:solidFill>
              </a:rPr>
              <a:t> / </a:t>
            </a:r>
            <a:r>
              <a:rPr lang="de-DE" i="1" dirty="0" err="1" smtClean="0">
                <a:solidFill>
                  <a:schemeClr val="tx1"/>
                </a:solidFill>
              </a:rPr>
              <a:t>indexing</a:t>
            </a:r>
            <a:endParaRPr lang="de-DE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Wingdings" panose="05000000000000000000" pitchFamily="2" charset="2"/>
              <a:buChar char="§"/>
            </a:pPr>
            <a:r>
              <a:rPr lang="de-DE" i="1" dirty="0" err="1" smtClean="0">
                <a:solidFill>
                  <a:schemeClr val="tx1"/>
                </a:solidFill>
              </a:rPr>
              <a:t>Consistent</a:t>
            </a:r>
            <a:r>
              <a:rPr lang="de-DE" i="1" dirty="0" smtClean="0">
                <a:solidFill>
                  <a:schemeClr val="tx1"/>
                </a:solidFill>
              </a:rPr>
              <a:t> </a:t>
            </a:r>
            <a:r>
              <a:rPr lang="de-DE" i="1" dirty="0" err="1" smtClean="0">
                <a:solidFill>
                  <a:schemeClr val="tx1"/>
                </a:solidFill>
              </a:rPr>
              <a:t>mapping</a:t>
            </a:r>
            <a:endParaRPr lang="de-DE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Wingdings" panose="05000000000000000000" pitchFamily="2" charset="2"/>
              <a:buChar char="§"/>
            </a:pPr>
            <a:r>
              <a:rPr lang="de-DE" i="1" dirty="0" smtClean="0">
                <a:solidFill>
                  <a:schemeClr val="tx1"/>
                </a:solidFill>
              </a:rPr>
              <a:t>Portal </a:t>
            </a:r>
            <a:r>
              <a:rPr lang="de-DE" i="1" dirty="0" err="1" smtClean="0">
                <a:solidFill>
                  <a:schemeClr val="tx1"/>
                </a:solidFill>
              </a:rPr>
              <a:t>functions</a:t>
            </a:r>
            <a:r>
              <a:rPr lang="de-DE" i="1" dirty="0" smtClean="0">
                <a:solidFill>
                  <a:schemeClr val="tx1"/>
                </a:solidFill>
              </a:rPr>
              <a:t> – </a:t>
            </a:r>
            <a:r>
              <a:rPr lang="de-DE" i="1" dirty="0" err="1" smtClean="0">
                <a:solidFill>
                  <a:schemeClr val="tx1"/>
                </a:solidFill>
              </a:rPr>
              <a:t>refined</a:t>
            </a:r>
            <a:r>
              <a:rPr lang="de-DE" i="1" dirty="0" smtClean="0">
                <a:solidFill>
                  <a:schemeClr val="tx1"/>
                </a:solidFill>
              </a:rPr>
              <a:t> </a:t>
            </a:r>
            <a:r>
              <a:rPr lang="de-DE" i="1" dirty="0" err="1" smtClean="0">
                <a:solidFill>
                  <a:schemeClr val="tx1"/>
                </a:solidFill>
              </a:rPr>
              <a:t>access</a:t>
            </a:r>
            <a:endParaRPr lang="de-DE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Wingdings" panose="05000000000000000000" pitchFamily="2" charset="2"/>
              <a:buChar char="§"/>
            </a:pPr>
            <a:r>
              <a:rPr lang="de-DE" i="1" dirty="0" smtClean="0">
                <a:solidFill>
                  <a:schemeClr val="tx1"/>
                </a:solidFill>
              </a:rPr>
              <a:t>LOD </a:t>
            </a:r>
            <a:r>
              <a:rPr lang="de-DE" i="1" dirty="0" err="1" smtClean="0">
                <a:solidFill>
                  <a:schemeClr val="tx1"/>
                </a:solidFill>
              </a:rPr>
              <a:t>publication</a:t>
            </a:r>
            <a:endParaRPr lang="de-DE" i="1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Wingdings" panose="05000000000000000000" pitchFamily="2" charset="2"/>
              <a:buChar char="§"/>
            </a:pPr>
            <a:endParaRPr lang="de-DE" dirty="0" smtClean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1663" y="236538"/>
            <a:ext cx="8002587" cy="1363662"/>
            <a:chOff x="601663" y="236538"/>
            <a:chExt cx="8002587" cy="1363662"/>
          </a:xfrm>
        </p:grpSpPr>
        <p:pic>
          <p:nvPicPr>
            <p:cNvPr id="5" name="Grafik 4" descr="LIDO_logo_main_240x153_bg-white.gif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1663" y="236538"/>
              <a:ext cx="1854200" cy="1181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ttangolo 8"/>
            <p:cNvSpPr/>
            <p:nvPr/>
          </p:nvSpPr>
          <p:spPr>
            <a:xfrm>
              <a:off x="603250" y="1447800"/>
              <a:ext cx="8001000" cy="152400"/>
            </a:xfrm>
            <a:prstGeom prst="rect">
              <a:avLst/>
            </a:prstGeom>
            <a:solidFill>
              <a:srgbClr val="CA992C"/>
            </a:solidFill>
            <a:ln>
              <a:solidFill>
                <a:srgbClr val="CA992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FFFFFF"/>
                </a:solidFill>
                <a:ea typeface="ヒラギノ角ゴ Pro W3" pitchFamily="19" charset="-128"/>
              </a:endParaRPr>
            </a:p>
          </p:txBody>
        </p:sp>
      </p:grpSp>
      <p:pic>
        <p:nvPicPr>
          <p:cNvPr id="7" name="Picture 7" descr="CIDOC+Subtitle_v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93" y="208757"/>
            <a:ext cx="1984203" cy="98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6879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1"/>
          <p:cNvSpPr txBox="1">
            <a:spLocks/>
          </p:cNvSpPr>
          <p:nvPr/>
        </p:nvSpPr>
        <p:spPr>
          <a:xfrm>
            <a:off x="-252536" y="2132856"/>
            <a:ext cx="5058694" cy="4248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smtClean="0">
                <a:solidFill>
                  <a:schemeClr val="tx1"/>
                </a:solidFill>
              </a:rPr>
              <a:t>First </a:t>
            </a:r>
            <a:r>
              <a:rPr lang="de-DE" sz="2400" dirty="0" err="1" smtClean="0">
                <a:solidFill>
                  <a:schemeClr val="tx1"/>
                </a:solidFill>
              </a:rPr>
              <a:t>set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recommendations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ready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for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publication</a:t>
            </a:r>
            <a:endParaRPr lang="de-DE" sz="2400" dirty="0" smtClean="0">
              <a:solidFill>
                <a:schemeClr val="tx1"/>
              </a:solidFill>
            </a:endParaRPr>
          </a:p>
          <a:p>
            <a:pPr lvl="1" algn="l"/>
            <a:endParaRPr lang="de-DE" sz="12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err="1" smtClean="0">
                <a:solidFill>
                  <a:schemeClr val="tx1"/>
                </a:solidFill>
              </a:rPr>
              <a:t>Results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Call </a:t>
            </a:r>
            <a:r>
              <a:rPr lang="de-DE" sz="2400" dirty="0" err="1" smtClean="0">
                <a:solidFill>
                  <a:schemeClr val="tx1"/>
                </a:solidFill>
              </a:rPr>
              <a:t>for</a:t>
            </a:r>
            <a:r>
              <a:rPr lang="de-DE" sz="2400" dirty="0" smtClean="0">
                <a:solidFill>
                  <a:schemeClr val="tx1"/>
                </a:solidFill>
              </a:rPr>
              <a:t> Review </a:t>
            </a:r>
            <a:r>
              <a:rPr lang="de-DE" sz="2400" dirty="0" err="1" smtClean="0">
                <a:solidFill>
                  <a:schemeClr val="tx1"/>
                </a:solidFill>
              </a:rPr>
              <a:t>and</a:t>
            </a:r>
            <a:r>
              <a:rPr lang="de-DE" sz="2400" dirty="0" smtClean="0">
                <a:solidFill>
                  <a:schemeClr val="tx1"/>
                </a:solidFill>
              </a:rPr>
              <a:t> WG </a:t>
            </a:r>
            <a:r>
              <a:rPr lang="de-DE" sz="2400" dirty="0" err="1" smtClean="0">
                <a:solidFill>
                  <a:schemeClr val="tx1"/>
                </a:solidFill>
              </a:rPr>
              <a:t>meeting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to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be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included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and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published</a:t>
            </a:r>
            <a:r>
              <a:rPr lang="de-DE" sz="2400" dirty="0" smtClean="0">
                <a:solidFill>
                  <a:schemeClr val="tx1"/>
                </a:solidFill>
              </a:rPr>
              <a:t> on LIDO </a:t>
            </a:r>
            <a:r>
              <a:rPr lang="de-DE" sz="2400" dirty="0" err="1" smtClean="0">
                <a:solidFill>
                  <a:schemeClr val="tx1"/>
                </a:solidFill>
              </a:rPr>
              <a:t>webpage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by</a:t>
            </a:r>
            <a:r>
              <a:rPr lang="de-DE" sz="2400" dirty="0" smtClean="0">
                <a:solidFill>
                  <a:schemeClr val="tx1"/>
                </a:solidFill>
              </a:rPr>
              <a:t> end </a:t>
            </a:r>
            <a:r>
              <a:rPr lang="de-DE" sz="2400" dirty="0" err="1" smtClean="0">
                <a:solidFill>
                  <a:schemeClr val="tx1"/>
                </a:solidFill>
              </a:rPr>
              <a:t>of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July</a:t>
            </a:r>
            <a:endParaRPr lang="de-DE" sz="2400" dirty="0" smtClean="0">
              <a:solidFill>
                <a:schemeClr val="tx1"/>
              </a:solidFill>
            </a:endParaRPr>
          </a:p>
          <a:p>
            <a:pPr lvl="1" algn="l"/>
            <a:endParaRPr lang="de-DE" sz="1000" dirty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§"/>
            </a:pPr>
            <a:r>
              <a:rPr lang="de-DE" sz="2400" dirty="0" smtClean="0">
                <a:solidFill>
                  <a:schemeClr val="tx1"/>
                </a:solidFill>
              </a:rPr>
              <a:t>Work </a:t>
            </a:r>
            <a:r>
              <a:rPr lang="de-DE" sz="2400" dirty="0" err="1" smtClean="0">
                <a:solidFill>
                  <a:schemeClr val="tx1"/>
                </a:solidFill>
              </a:rPr>
              <a:t>going</a:t>
            </a:r>
            <a:r>
              <a:rPr lang="de-DE" sz="2400" dirty="0" smtClean="0">
                <a:solidFill>
                  <a:schemeClr val="tx1"/>
                </a:solidFill>
              </a:rPr>
              <a:t> on </a:t>
            </a:r>
            <a:r>
              <a:rPr lang="de-DE" sz="2400" dirty="0" err="1" smtClean="0">
                <a:solidFill>
                  <a:schemeClr val="tx1"/>
                </a:solidFill>
              </a:rPr>
              <a:t>with</a:t>
            </a:r>
            <a:r>
              <a:rPr lang="de-DE" sz="2400" dirty="0" smtClean="0">
                <a:solidFill>
                  <a:schemeClr val="tx1"/>
                </a:solidFill>
              </a:rPr>
              <a:t> </a:t>
            </a:r>
            <a:r>
              <a:rPr lang="de-DE" sz="2400" dirty="0" err="1" smtClean="0">
                <a:solidFill>
                  <a:schemeClr val="tx1"/>
                </a:solidFill>
              </a:rPr>
              <a:t>further</a:t>
            </a:r>
            <a:r>
              <a:rPr lang="de-DE" sz="2400" dirty="0" smtClean="0">
                <a:solidFill>
                  <a:schemeClr val="tx1"/>
                </a:solidFill>
              </a:rPr>
              <a:t> LIDO </a:t>
            </a:r>
            <a:r>
              <a:rPr lang="de-DE" sz="2400" dirty="0" err="1" smtClean="0">
                <a:solidFill>
                  <a:schemeClr val="tx1"/>
                </a:solidFill>
              </a:rPr>
              <a:t>elements</a:t>
            </a:r>
            <a:r>
              <a:rPr lang="de-DE" sz="2400" dirty="0" smtClean="0">
                <a:solidFill>
                  <a:schemeClr val="tx1"/>
                </a:solidFill>
              </a:rPr>
              <a:t> / </a:t>
            </a:r>
            <a:r>
              <a:rPr lang="de-DE" sz="2400" dirty="0" err="1" smtClean="0">
                <a:solidFill>
                  <a:schemeClr val="tx1"/>
                </a:solidFill>
              </a:rPr>
              <a:t>attributes</a:t>
            </a:r>
            <a:endParaRPr lang="de-DE" sz="2400" dirty="0" smtClean="0">
              <a:solidFill>
                <a:schemeClr val="tx1"/>
              </a:solidFill>
            </a:endParaRPr>
          </a:p>
        </p:txBody>
      </p:sp>
      <p:grpSp>
        <p:nvGrpSpPr>
          <p:cNvPr id="3" name="Gruppieren 2"/>
          <p:cNvGrpSpPr/>
          <p:nvPr/>
        </p:nvGrpSpPr>
        <p:grpSpPr>
          <a:xfrm>
            <a:off x="601663" y="236538"/>
            <a:ext cx="8002587" cy="1363662"/>
            <a:chOff x="601663" y="236538"/>
            <a:chExt cx="8002587" cy="1363662"/>
          </a:xfrm>
        </p:grpSpPr>
        <p:pic>
          <p:nvPicPr>
            <p:cNvPr id="5" name="Grafik 4" descr="LIDO_logo_main_240x153_bg-white.gif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1663" y="236538"/>
              <a:ext cx="1854200" cy="1181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ttangolo 8"/>
            <p:cNvSpPr/>
            <p:nvPr/>
          </p:nvSpPr>
          <p:spPr>
            <a:xfrm>
              <a:off x="603250" y="1447800"/>
              <a:ext cx="8001000" cy="152400"/>
            </a:xfrm>
            <a:prstGeom prst="rect">
              <a:avLst/>
            </a:prstGeom>
            <a:solidFill>
              <a:srgbClr val="CA992C"/>
            </a:solidFill>
            <a:ln>
              <a:solidFill>
                <a:srgbClr val="CA992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FFFFFF"/>
                </a:solidFill>
                <a:ea typeface="ヒラギノ角ゴ Pro W3" pitchFamily="19" charset="-128"/>
              </a:endParaRPr>
            </a:p>
          </p:txBody>
        </p:sp>
      </p:grpSp>
      <p:pic>
        <p:nvPicPr>
          <p:cNvPr id="7" name="Picture 7" descr="CIDOC+Subtitle_v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93" y="208757"/>
            <a:ext cx="1984203" cy="98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2708920"/>
            <a:ext cx="4254933" cy="39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551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5"/>
          <p:cNvSpPr txBox="1">
            <a:spLocks noChangeArrowheads="1"/>
          </p:cNvSpPr>
          <p:nvPr/>
        </p:nvSpPr>
        <p:spPr bwMode="auto">
          <a:xfrm>
            <a:off x="467544" y="2148654"/>
            <a:ext cx="828092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dirty="0" smtClean="0">
                <a:solidFill>
                  <a:srgbClr val="002060"/>
                </a:solidFill>
              </a:rPr>
              <a:t>LIDO </a:t>
            </a:r>
            <a:r>
              <a:rPr lang="en-US" sz="5400" b="1" dirty="0" smtClean="0">
                <a:solidFill>
                  <a:srgbClr val="002060"/>
                </a:solidFill>
              </a:rPr>
              <a:t>Working Group</a:t>
            </a:r>
          </a:p>
          <a:p>
            <a:pPr algn="ctr"/>
            <a:endParaRPr lang="en-US" sz="2400" b="1" dirty="0">
              <a:solidFill>
                <a:srgbClr val="002060"/>
              </a:solidFill>
            </a:endParaRPr>
          </a:p>
          <a:p>
            <a:pPr algn="ctr"/>
            <a:r>
              <a:rPr lang="en-US" sz="2400" dirty="0">
                <a:solidFill>
                  <a:srgbClr val="002060"/>
                </a:solidFill>
                <a:hlinkClick r:id="rId3"/>
              </a:rPr>
              <a:t>http://network.icom.museum/cidoc/working-groups/lido</a:t>
            </a:r>
            <a:r>
              <a:rPr lang="en-US" sz="2400" dirty="0" smtClean="0">
                <a:solidFill>
                  <a:srgbClr val="002060"/>
                </a:solidFill>
                <a:hlinkClick r:id="rId3"/>
              </a:rPr>
              <a:t>/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endParaRPr lang="en-US" sz="2400" dirty="0">
              <a:solidFill>
                <a:srgbClr val="002060"/>
              </a:solidFill>
            </a:endParaRPr>
          </a:p>
          <a:p>
            <a:r>
              <a:rPr lang="en-US" sz="2400" dirty="0" smtClean="0">
                <a:solidFill>
                  <a:srgbClr val="002060"/>
                </a:solidFill>
              </a:rPr>
              <a:t>Contacts: 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Regine Stein (</a:t>
            </a:r>
            <a:r>
              <a:rPr lang="en-US" sz="2400" dirty="0" smtClean="0">
                <a:solidFill>
                  <a:srgbClr val="002060"/>
                </a:solidFill>
                <a:hlinkClick r:id="rId4"/>
              </a:rPr>
              <a:t>r.stein@fotomarburg.de</a:t>
            </a:r>
            <a:r>
              <a:rPr lang="en-US" sz="24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dirty="0">
                <a:solidFill>
                  <a:srgbClr val="002060"/>
                </a:solidFill>
              </a:rPr>
              <a:t>Erin Coburn 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hlinkClick r:id="rId5"/>
              </a:rPr>
              <a:t>erinshanecoburn@gmail.com</a:t>
            </a:r>
            <a:r>
              <a:rPr lang="en-US" sz="2400" dirty="0" smtClean="0">
                <a:solidFill>
                  <a:srgbClr val="002060"/>
                </a:solidFill>
              </a:rPr>
              <a:t>)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Emmanuelle </a:t>
            </a:r>
            <a:r>
              <a:rPr lang="en-US" sz="2400" dirty="0" err="1" smtClean="0">
                <a:solidFill>
                  <a:srgbClr val="002060"/>
                </a:solidFill>
              </a:rPr>
              <a:t>Delmas</a:t>
            </a:r>
            <a:r>
              <a:rPr lang="en-US" sz="2400" dirty="0">
                <a:solidFill>
                  <a:srgbClr val="002060"/>
                </a:solidFill>
              </a:rPr>
              <a:t>-Glass </a:t>
            </a:r>
            <a:r>
              <a:rPr lang="en-US" sz="2400" dirty="0" smtClean="0">
                <a:solidFill>
                  <a:srgbClr val="002060"/>
                </a:solidFill>
              </a:rPr>
              <a:t>(</a:t>
            </a:r>
            <a:r>
              <a:rPr lang="en-US" sz="2400" dirty="0" smtClean="0">
                <a:solidFill>
                  <a:srgbClr val="002060"/>
                </a:solidFill>
                <a:hlinkClick r:id="rId6"/>
              </a:rPr>
              <a:t>emmanuelle.delmas-glass@yale.edu</a:t>
            </a:r>
            <a:r>
              <a:rPr lang="en-US" sz="2400" dirty="0" smtClean="0">
                <a:solidFill>
                  <a:srgbClr val="002060"/>
                </a:solidFill>
              </a:rPr>
              <a:t>)</a:t>
            </a:r>
            <a:endParaRPr lang="en-GB" sz="2400" dirty="0"/>
          </a:p>
        </p:txBody>
      </p:sp>
      <p:grpSp>
        <p:nvGrpSpPr>
          <p:cNvPr id="4" name="Gruppieren 3"/>
          <p:cNvGrpSpPr/>
          <p:nvPr/>
        </p:nvGrpSpPr>
        <p:grpSpPr>
          <a:xfrm>
            <a:off x="601663" y="236538"/>
            <a:ext cx="8002587" cy="1363662"/>
            <a:chOff x="601663" y="236538"/>
            <a:chExt cx="8002587" cy="1363662"/>
          </a:xfrm>
        </p:grpSpPr>
        <p:pic>
          <p:nvPicPr>
            <p:cNvPr id="5" name="Grafik 4" descr="LIDO_logo_main_240x153_bg-white.gif"/>
            <p:cNvPicPr>
              <a:picLocks noChangeAspect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01663" y="236538"/>
              <a:ext cx="1854200" cy="1181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ttangolo 8"/>
            <p:cNvSpPr/>
            <p:nvPr/>
          </p:nvSpPr>
          <p:spPr>
            <a:xfrm>
              <a:off x="603250" y="1447800"/>
              <a:ext cx="8001000" cy="152400"/>
            </a:xfrm>
            <a:prstGeom prst="rect">
              <a:avLst/>
            </a:prstGeom>
            <a:solidFill>
              <a:srgbClr val="CA992C"/>
            </a:solidFill>
            <a:ln>
              <a:solidFill>
                <a:srgbClr val="CA992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>
                <a:solidFill>
                  <a:srgbClr val="FFFFFF"/>
                </a:solidFill>
                <a:ea typeface="ヒラギノ角ゴ Pro W3" pitchFamily="19" charset="-128"/>
              </a:endParaRPr>
            </a:p>
          </p:txBody>
        </p:sp>
      </p:grpSp>
      <p:pic>
        <p:nvPicPr>
          <p:cNvPr id="7" name="Picture 7" descr="CIDOC+Subtitle_v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193" y="208757"/>
            <a:ext cx="1984203" cy="987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133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149</Words>
  <Application>Microsoft Office PowerPoint</Application>
  <PresentationFormat>Bildschirmpräsentation (4:3)</PresentationFormat>
  <Paragraphs>34</Paragraphs>
  <Slides>5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ヒラギノ角ゴ Pro W3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cp:lastModifiedBy>stein</cp:lastModifiedBy>
  <cp:revision>125</cp:revision>
  <dcterms:modified xsi:type="dcterms:W3CDTF">2016-07-06T07:47:08Z</dcterms:modified>
</cp:coreProperties>
</file>