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9"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 id="284" r:id="rId27"/>
    <p:sldId id="285" r:id="rId28"/>
    <p:sldId id="286" r:id="rId29"/>
    <p:sldId id="287" r:id="rId30"/>
    <p:sldId id="288" r:id="rId31"/>
    <p:sldId id="289" r:id="rId32"/>
    <p:sldId id="290" r:id="rId33"/>
    <p:sldId id="291"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CDCDCD"/>
              </a:solidFill>
              <a:prstDash val="solid"/>
              <a:miter lim="400000"/>
            </a:ln>
          </a:left>
          <a:right>
            <a:ln w="12700" cap="flat">
              <a:solidFill>
                <a:srgbClr val="CDCDCD"/>
              </a:solidFill>
              <a:prstDash val="solid"/>
              <a:miter lim="400000"/>
            </a:ln>
          </a:right>
          <a:top>
            <a:ln w="12700" cap="flat">
              <a:solidFill>
                <a:srgbClr val="CDCDCD"/>
              </a:solidFill>
              <a:prstDash val="solid"/>
              <a:miter lim="400000"/>
            </a:ln>
          </a:top>
          <a:bottom>
            <a:ln w="12700" cap="flat">
              <a:solidFill>
                <a:srgbClr val="CDCDCD"/>
              </a:solidFill>
              <a:prstDash val="solid"/>
              <a:miter lim="400000"/>
            </a:ln>
          </a:bottom>
          <a:insideH>
            <a:ln w="12700" cap="flat">
              <a:solidFill>
                <a:srgbClr val="CDCDCD"/>
              </a:solidFill>
              <a:prstDash val="solid"/>
              <a:miter lim="400000"/>
            </a:ln>
          </a:insideH>
          <a:insideV>
            <a:ln w="12700" cap="flat">
              <a:solidFill>
                <a:srgbClr val="CDCDCD"/>
              </a:solidFill>
              <a:prstDash val="solid"/>
              <a:miter lim="400000"/>
            </a:ln>
          </a:insideV>
        </a:tcBdr>
        <a:fill>
          <a:noFill/>
        </a:fill>
      </a:tcStyle>
    </a:wholeTbl>
    <a:band2H>
      <a:tcTxStyle/>
      <a:tcStyle>
        <a:tcBdr/>
        <a:fill>
          <a:solidFill>
            <a:srgbClr val="7B93C0">
              <a:alpha val="25000"/>
            </a:srgbClr>
          </a:solidFill>
        </a:fill>
      </a:tcStyle>
    </a:band2H>
    <a:firstCol>
      <a:tcTxStyle b="off" i="off">
        <a:fontRef idx="minor">
          <a:srgbClr val="FFFFFF"/>
        </a:fontRef>
        <a:srgbClr val="FFFFFF"/>
      </a:tcTxStyle>
      <a:tcStyle>
        <a:tcBdr>
          <a:left>
            <a:ln w="12700" cap="flat">
              <a:solidFill>
                <a:srgbClr val="CDCDCD"/>
              </a:solidFill>
              <a:prstDash val="solid"/>
              <a:miter lim="400000"/>
            </a:ln>
          </a:left>
          <a:right>
            <a:ln w="12700" cap="flat">
              <a:solidFill>
                <a:srgbClr val="CDCDCD"/>
              </a:solidFill>
              <a:prstDash val="solid"/>
              <a:miter lim="400000"/>
            </a:ln>
          </a:right>
          <a:top>
            <a:ln w="12700" cap="flat">
              <a:solidFill>
                <a:srgbClr val="CDCDCD"/>
              </a:solidFill>
              <a:prstDash val="solid"/>
              <a:miter lim="400000"/>
            </a:ln>
          </a:top>
          <a:bottom>
            <a:ln w="12700" cap="flat">
              <a:solidFill>
                <a:srgbClr val="CDCDCD"/>
              </a:solidFill>
              <a:prstDash val="solid"/>
              <a:miter lim="400000"/>
            </a:ln>
          </a:bottom>
          <a:insideH>
            <a:ln w="12700" cap="flat">
              <a:solidFill>
                <a:srgbClr val="CDCDCD"/>
              </a:solidFill>
              <a:prstDash val="solid"/>
              <a:miter lim="400000"/>
            </a:ln>
          </a:insideH>
          <a:insideV>
            <a:ln w="12700" cap="flat">
              <a:solidFill>
                <a:srgbClr val="CDCDCD"/>
              </a:solidFill>
              <a:prstDash val="solid"/>
              <a:miter lim="400000"/>
            </a:ln>
          </a:insideV>
        </a:tcBdr>
        <a:fill>
          <a:solidFill>
            <a:srgbClr val="3F5DA1"/>
          </a:solidFill>
        </a:fill>
      </a:tcStyle>
    </a:firstCol>
    <a:lastRow>
      <a:tcTxStyle b="off" i="off">
        <a:fontRef idx="minor">
          <a:srgbClr val="FFFFFF"/>
        </a:fontRef>
        <a:srgbClr val="FFFFFF"/>
      </a:tcTxStyle>
      <a:tcStyle>
        <a:tcBdr>
          <a:left>
            <a:ln w="12700" cap="flat">
              <a:solidFill>
                <a:srgbClr val="CDCDCD"/>
              </a:solidFill>
              <a:prstDash val="solid"/>
              <a:miter lim="400000"/>
            </a:ln>
          </a:left>
          <a:right>
            <a:ln w="12700" cap="flat">
              <a:solidFill>
                <a:srgbClr val="CDCDCD"/>
              </a:solidFill>
              <a:prstDash val="solid"/>
              <a:miter lim="400000"/>
            </a:ln>
          </a:right>
          <a:top>
            <a:ln w="12700" cap="flat">
              <a:solidFill>
                <a:srgbClr val="CDCDCD"/>
              </a:solidFill>
              <a:prstDash val="solid"/>
              <a:miter lim="400000"/>
            </a:ln>
          </a:top>
          <a:bottom>
            <a:ln w="12700" cap="flat">
              <a:solidFill>
                <a:srgbClr val="CDCDCD"/>
              </a:solidFill>
              <a:prstDash val="solid"/>
              <a:miter lim="400000"/>
            </a:ln>
          </a:bottom>
          <a:insideH>
            <a:ln w="12700" cap="flat">
              <a:solidFill>
                <a:srgbClr val="CDCDCD"/>
              </a:solidFill>
              <a:prstDash val="solid"/>
              <a:miter lim="400000"/>
            </a:ln>
          </a:insideH>
          <a:insideV>
            <a:ln w="12700" cap="flat">
              <a:solidFill>
                <a:srgbClr val="CDCDCD"/>
              </a:solidFill>
              <a:prstDash val="solid"/>
              <a:miter lim="400000"/>
            </a:ln>
          </a:insideV>
        </a:tcBdr>
        <a:fill>
          <a:solidFill>
            <a:srgbClr val="7186B0"/>
          </a:solidFill>
        </a:fill>
      </a:tcStyle>
    </a:lastRow>
    <a:firstRow>
      <a:tcTxStyle b="off" i="off">
        <a:fontRef idx="minor">
          <a:srgbClr val="FFFFFF"/>
        </a:fontRef>
        <a:srgbClr val="FFFFFF"/>
      </a:tcTxStyle>
      <a:tcStyle>
        <a:tcBdr>
          <a:left>
            <a:ln w="12700" cap="flat">
              <a:solidFill>
                <a:srgbClr val="CDCDCD"/>
              </a:solidFill>
              <a:prstDash val="solid"/>
              <a:miter lim="400000"/>
            </a:ln>
          </a:left>
          <a:right>
            <a:ln w="12700" cap="flat">
              <a:solidFill>
                <a:srgbClr val="CDCDCD"/>
              </a:solidFill>
              <a:prstDash val="solid"/>
              <a:miter lim="400000"/>
            </a:ln>
          </a:right>
          <a:top>
            <a:ln w="12700" cap="flat">
              <a:solidFill>
                <a:srgbClr val="CDCDCD"/>
              </a:solidFill>
              <a:prstDash val="solid"/>
              <a:miter lim="400000"/>
            </a:ln>
          </a:top>
          <a:bottom>
            <a:ln w="12700" cap="flat">
              <a:solidFill>
                <a:srgbClr val="CDCDCD"/>
              </a:solidFill>
              <a:prstDash val="solid"/>
              <a:miter lim="400000"/>
            </a:ln>
          </a:bottom>
          <a:insideH>
            <a:ln w="12700" cap="flat">
              <a:solidFill>
                <a:srgbClr val="CDCDCD"/>
              </a:solidFill>
              <a:prstDash val="solid"/>
              <a:miter lim="400000"/>
            </a:ln>
          </a:insideH>
          <a:insideV>
            <a:ln w="12700" cap="flat">
              <a:solidFill>
                <a:srgbClr val="CDCDCD"/>
              </a:solidFill>
              <a:prstDash val="solid"/>
              <a:miter lim="400000"/>
            </a:ln>
          </a:insideV>
        </a:tcBdr>
        <a:fill>
          <a:solidFill>
            <a:srgbClr val="7186B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noFill/>
        </a:fill>
      </a:tcStyle>
    </a:wholeTbl>
    <a:band2H>
      <a:tcTxStyle/>
      <a:tcStyle>
        <a:tcBdr/>
        <a:fill>
          <a:solidFill>
            <a:srgbClr val="666768">
              <a:alpha val="30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FFFFFF"/>
              </a:solidFill>
              <a:prstDash val="solid"/>
              <a:miter lim="400000"/>
            </a:ln>
          </a:insideV>
        </a:tcBdr>
        <a:fill>
          <a:solidFill>
            <a:srgbClr val="225C1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0435A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0435AB"/>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7F807F"/>
              </a:solidFill>
              <a:prstDash val="solid"/>
              <a:miter lim="400000"/>
            </a:ln>
          </a:left>
          <a:right>
            <a:ln w="12700" cap="flat">
              <a:solidFill>
                <a:srgbClr val="7F807F"/>
              </a:solidFill>
              <a:prstDash val="solid"/>
              <a:miter lim="400000"/>
            </a:ln>
          </a:right>
          <a:top>
            <a:ln w="12700" cap="flat">
              <a:solidFill>
                <a:srgbClr val="7F807F"/>
              </a:solidFill>
              <a:prstDash val="solid"/>
              <a:miter lim="400000"/>
            </a:ln>
          </a:top>
          <a:bottom>
            <a:ln w="12700" cap="flat">
              <a:solidFill>
                <a:srgbClr val="7F807F"/>
              </a:solidFill>
              <a:prstDash val="solid"/>
              <a:miter lim="400000"/>
            </a:ln>
          </a:bottom>
          <a:insideH>
            <a:ln w="12700" cap="flat">
              <a:solidFill>
                <a:srgbClr val="7F807F"/>
              </a:solidFill>
              <a:prstDash val="solid"/>
              <a:miter lim="400000"/>
            </a:ln>
          </a:insideH>
          <a:insideV>
            <a:ln w="12700" cap="flat">
              <a:solidFill>
                <a:srgbClr val="7F807F"/>
              </a:solidFill>
              <a:prstDash val="solid"/>
              <a:miter lim="400000"/>
            </a:ln>
          </a:insideV>
        </a:tcBdr>
        <a:fill>
          <a:noFill/>
        </a:fill>
      </a:tcStyle>
    </a:wholeTbl>
    <a:band2H>
      <a:tcTxStyle/>
      <a:tcStyle>
        <a:tcBdr/>
        <a:fill>
          <a:solidFill>
            <a:srgbClr val="4FB91B">
              <a:alpha val="19000"/>
            </a:srgbClr>
          </a:solidFill>
        </a:fill>
      </a:tcStyle>
    </a:band2H>
    <a:firstCol>
      <a:tcTxStyle b="off" i="off">
        <a:fontRef idx="minor">
          <a:srgbClr val="FFFFFF"/>
        </a:fontRef>
        <a:srgbClr val="FFFFFF"/>
      </a:tcTxStyle>
      <a:tcStyle>
        <a:tcBdr>
          <a:left>
            <a:ln w="12700" cap="flat">
              <a:solidFill>
                <a:srgbClr val="BFBFBF"/>
              </a:solidFill>
              <a:prstDash val="solid"/>
              <a:miter lim="400000"/>
            </a:ln>
          </a:left>
          <a:right>
            <a:ln w="12700" cap="flat">
              <a:solidFill>
                <a:srgbClr val="BFBFBF"/>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FBFBF"/>
              </a:solidFill>
              <a:prstDash val="solid"/>
              <a:miter lim="400000"/>
            </a:ln>
          </a:insideV>
        </a:tcBdr>
        <a:fill>
          <a:solidFill>
            <a:srgbClr val="246026"/>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FBFBF"/>
              </a:solidFill>
              <a:prstDash val="solid"/>
              <a:miter lim="400000"/>
            </a:ln>
          </a:top>
          <a:bottom>
            <a:ln w="12700" cap="flat">
              <a:solidFill>
                <a:srgbClr val="BFBFBF"/>
              </a:solidFill>
              <a:prstDash val="solid"/>
              <a:miter lim="400000"/>
            </a:ln>
          </a:bottom>
          <a:insideH>
            <a:ln w="12700" cap="flat">
              <a:solidFill>
                <a:srgbClr val="BFBFBF"/>
              </a:solidFill>
              <a:prstDash val="solid"/>
              <a:miter lim="400000"/>
            </a:ln>
          </a:insideH>
          <a:insideV>
            <a:ln w="12700" cap="flat">
              <a:noFill/>
              <a:miter lim="400000"/>
            </a:ln>
          </a:insideV>
        </a:tcBdr>
        <a:fill>
          <a:solidFill>
            <a:srgbClr val="287C12"/>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FBFBF"/>
              </a:solidFill>
              <a:prstDash val="solid"/>
              <a:miter lim="400000"/>
            </a:ln>
          </a:top>
          <a:bottom>
            <a:ln w="12700" cap="flat">
              <a:solidFill>
                <a:srgbClr val="BFBFBF"/>
              </a:solidFill>
              <a:prstDash val="solid"/>
              <a:miter lim="400000"/>
            </a:ln>
          </a:bottom>
          <a:insideH>
            <a:ln w="12700" cap="flat">
              <a:solidFill>
                <a:srgbClr val="BFBFBF"/>
              </a:solidFill>
              <a:prstDash val="solid"/>
              <a:miter lim="400000"/>
            </a:ln>
          </a:insideH>
          <a:insideV>
            <a:ln w="12700" cap="flat">
              <a:noFill/>
              <a:miter lim="400000"/>
            </a:ln>
          </a:insideV>
        </a:tcBdr>
        <a:fill>
          <a:solidFill>
            <a:srgbClr val="287C12"/>
          </a:solidFill>
        </a:fill>
      </a:tcStyle>
    </a:firstRow>
  </a:tblStyle>
  <a:tblStyle styleId="{CF821DB8-F4EB-4A41-A1BA-3FCAFE7338EE}"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666768">
              <a:alpha val="30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FFFFFF"/>
              </a:solidFill>
              <a:prstDash val="solid"/>
              <a:miter lim="400000"/>
            </a:ln>
          </a:insideV>
        </a:tcBdr>
        <a:fill>
          <a:solidFill>
            <a:srgbClr val="B04F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B96411"/>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88320A"/>
          </a:solidFill>
        </a:fill>
      </a:tcStyle>
    </a:firstRow>
  </a:tblStyle>
  <a:tblStyle styleId="{33BA23B1-9221-436E-865A-0063620EA4FD}" styleName="">
    <a:tblBg/>
    <a:wholeTbl>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25400" cap="flat">
              <a:solidFill>
                <a:srgbClr val="FFFFFF">
                  <a:alpha val="50000"/>
                </a:srgbClr>
              </a:solidFill>
              <a:prstDash val="solid"/>
              <a:miter lim="400000"/>
            </a:ln>
          </a:top>
          <a:bottom>
            <a:ln w="25400" cap="flat">
              <a:solidFill>
                <a:srgbClr val="FFFFFF">
                  <a:alpha val="50000"/>
                </a:srgbClr>
              </a:solidFill>
              <a:prstDash val="solid"/>
              <a:miter lim="400000"/>
            </a:ln>
          </a:bottom>
          <a:insideH>
            <a:ln w="254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wholeTbl>
    <a:band2H>
      <a:tcTxStyle/>
      <a:tcStyle>
        <a:tcBdr/>
        <a:fill>
          <a:solidFill>
            <a:srgbClr val="797B7C">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alpha val="50000"/>
                </a:srgbClr>
              </a:solidFill>
              <a:prstDash val="solid"/>
              <a:miter lim="400000"/>
            </a:ln>
          </a:top>
          <a:bottom>
            <a:ln w="25400" cap="flat">
              <a:solidFill>
                <a:srgbClr val="FFFFFF">
                  <a:alpha val="50000"/>
                </a:srgbClr>
              </a:solidFill>
              <a:prstDash val="solid"/>
              <a:miter lim="400000"/>
            </a:ln>
          </a:bottom>
          <a:insideH>
            <a:ln w="25400" cap="flat">
              <a:solidFill>
                <a:srgbClr val="FFFFFF">
                  <a:alpha val="50000"/>
                </a:srgbClr>
              </a:solidFill>
              <a:prstDash val="solid"/>
              <a:miter lim="400000"/>
            </a:ln>
          </a:insideH>
          <a:insideV>
            <a:ln w="25400" cap="flat">
              <a:solidFill>
                <a:srgbClr val="FFFFFF"/>
              </a:solidFill>
              <a:prstDash val="solid"/>
              <a:miter lim="400000"/>
            </a:ln>
          </a:insideV>
        </a:tcBdr>
        <a:fill>
          <a:solidFill>
            <a:srgbClr val="171B1E"/>
          </a:solidFill>
        </a:fill>
      </a:tcStyle>
    </a:firstCol>
    <a:la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alpha val="50000"/>
                </a:srgbClr>
              </a:solidFill>
              <a:prstDash val="solid"/>
              <a:miter lim="400000"/>
            </a:ln>
          </a:insideV>
        </a:tcBdr>
        <a:fill>
          <a:solidFill>
            <a:srgbClr val="383A3C"/>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alpha val="50000"/>
                </a:srgbClr>
              </a:solidFill>
              <a:prstDash val="solid"/>
              <a:miter lim="400000"/>
            </a:ln>
          </a:insideV>
        </a:tcBdr>
        <a:fill>
          <a:solidFill>
            <a:srgbClr val="383A3C"/>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BFBFBF"/>
              </a:solidFill>
              <a:custDash>
                <a:ds d="100000" sp="200000"/>
              </a:custDash>
              <a:miter lim="400000"/>
            </a:ln>
          </a:left>
          <a:right>
            <a:ln w="25400" cap="rnd">
              <a:solidFill>
                <a:srgbClr val="BFBFBF"/>
              </a:solidFill>
              <a:custDash>
                <a:ds d="100000" sp="200000"/>
              </a:custDash>
              <a:miter lim="400000"/>
            </a:ln>
          </a:right>
          <a:top>
            <a:ln w="25400" cap="rnd">
              <a:solidFill>
                <a:srgbClr val="BFBFBF"/>
              </a:solidFill>
              <a:custDash>
                <a:ds d="100000" sp="200000"/>
              </a:custDash>
              <a:miter lim="400000"/>
            </a:ln>
          </a:top>
          <a:bottom>
            <a:ln w="25400" cap="rnd">
              <a:solidFill>
                <a:srgbClr val="BFBFBF"/>
              </a:solidFill>
              <a:custDash>
                <a:ds d="100000" sp="200000"/>
              </a:custDash>
              <a:miter lim="400000"/>
            </a:ln>
          </a:bottom>
          <a:insideH>
            <a:ln w="25400" cap="rnd">
              <a:solidFill>
                <a:srgbClr val="BFBFBF"/>
              </a:solidFill>
              <a:custDash>
                <a:ds d="100000" sp="200000"/>
              </a:custDash>
              <a:miter lim="400000"/>
            </a:ln>
          </a:insideH>
          <a:insideV>
            <a:ln w="25400" cap="rnd">
              <a:solidFill>
                <a:srgbClr val="BFBFBF"/>
              </a:solidFill>
              <a:custDash>
                <a:ds d="100000" sp="200000"/>
              </a:custDash>
              <a:miter lim="400000"/>
            </a:ln>
          </a:insideV>
        </a:tcBdr>
        <a:fill>
          <a:noFill/>
        </a:fill>
      </a:tcStyle>
    </a:wholeTbl>
    <a:band2H>
      <a:tcTxStyle/>
      <a:tcStyle>
        <a:tcBdr/>
        <a:fill>
          <a:solidFill>
            <a:srgbClr val="666768">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BFBFBF"/>
              </a:solidFill>
              <a:prstDash val="solid"/>
              <a:miter lim="400000"/>
            </a:ln>
          </a:right>
          <a:top>
            <a:ln w="25400" cap="rnd">
              <a:solidFill>
                <a:srgbClr val="BFBFBF"/>
              </a:solidFill>
              <a:custDash>
                <a:ds d="100000" sp="200000"/>
              </a:custDash>
              <a:miter lim="400000"/>
            </a:ln>
          </a:top>
          <a:bottom>
            <a:ln w="25400" cap="rnd">
              <a:solidFill>
                <a:srgbClr val="BFBFBF"/>
              </a:solidFill>
              <a:custDash>
                <a:ds d="100000" sp="200000"/>
              </a:custDash>
              <a:miter lim="400000"/>
            </a:ln>
          </a:bottom>
          <a:insideH>
            <a:ln w="25400" cap="rnd">
              <a:solidFill>
                <a:srgbClr val="BFBFBF"/>
              </a:solidFill>
              <a:custDash>
                <a:ds d="100000" sp="200000"/>
              </a:custDash>
              <a:miter lim="400000"/>
            </a:ln>
          </a:insideH>
          <a:insideV>
            <a:ln w="25400" cap="rnd">
              <a:solidFill>
                <a:srgbClr val="BFBFBF"/>
              </a:solidFill>
              <a:custDash>
                <a:ds d="100000" sp="200000"/>
              </a:custDash>
              <a:miter lim="400000"/>
            </a:ln>
          </a:insideV>
        </a:tcBdr>
        <a:fill>
          <a:noFill/>
        </a:fill>
      </a:tcStyle>
    </a:firstCol>
    <a:lastRow>
      <a:tcTxStyle b="on" i="off">
        <a:font>
          <a:latin typeface="Helvetica"/>
          <a:ea typeface="Helvetica"/>
          <a:cs typeface="Helvetica"/>
        </a:font>
        <a:srgbClr val="FFFFFF"/>
      </a:tcTxStyle>
      <a:tcStyle>
        <a:tcBdr>
          <a:left>
            <a:ln w="25400" cap="rnd">
              <a:solidFill>
                <a:srgbClr val="BFBFBF"/>
              </a:solidFill>
              <a:custDash>
                <a:ds d="100000" sp="200000"/>
              </a:custDash>
              <a:miter lim="400000"/>
            </a:ln>
          </a:left>
          <a:right>
            <a:ln w="25400" cap="rnd">
              <a:solidFill>
                <a:srgbClr val="BFBFBF"/>
              </a:solidFill>
              <a:custDash>
                <a:ds d="100000" sp="200000"/>
              </a:custDash>
              <a:miter lim="400000"/>
            </a:ln>
          </a:right>
          <a:top>
            <a:ln w="12700" cap="flat">
              <a:solidFill>
                <a:srgbClr val="BFBFBF"/>
              </a:solidFill>
              <a:prstDash val="solid"/>
              <a:miter lim="400000"/>
            </a:ln>
          </a:top>
          <a:bottom>
            <a:ln w="12700" cap="flat">
              <a:noFill/>
              <a:miter lim="400000"/>
            </a:ln>
          </a:bottom>
          <a:insideH>
            <a:ln w="25400" cap="rnd">
              <a:solidFill>
                <a:srgbClr val="BFBFBF"/>
              </a:solidFill>
              <a:custDash>
                <a:ds d="100000" sp="200000"/>
              </a:custDash>
              <a:miter lim="400000"/>
            </a:ln>
          </a:insideH>
          <a:insideV>
            <a:ln w="25400" cap="rnd">
              <a:solidFill>
                <a:srgbClr val="BFBFBF"/>
              </a:solidFill>
              <a:custDash>
                <a:ds d="100000" sp="200000"/>
              </a:custDash>
              <a:miter lim="400000"/>
            </a:ln>
          </a:insideV>
        </a:tcBdr>
        <a:fill>
          <a:noFill/>
        </a:fill>
      </a:tcStyle>
    </a:lastRow>
    <a:firstRow>
      <a:tcTxStyle b="on" i="off">
        <a:font>
          <a:latin typeface="Helvetica"/>
          <a:ea typeface="Helvetica"/>
          <a:cs typeface="Helvetica"/>
        </a:font>
        <a:srgbClr val="FFFFFF"/>
      </a:tcTxStyle>
      <a:tcStyle>
        <a:tcBdr>
          <a:left>
            <a:ln w="25400" cap="rnd">
              <a:solidFill>
                <a:srgbClr val="BFBFBF"/>
              </a:solidFill>
              <a:custDash>
                <a:ds d="100000" sp="200000"/>
              </a:custDash>
              <a:miter lim="400000"/>
            </a:ln>
          </a:left>
          <a:right>
            <a:ln w="25400" cap="rnd">
              <a:solidFill>
                <a:srgbClr val="BFBFBF"/>
              </a:solidFill>
              <a:custDash>
                <a:ds d="100000" sp="200000"/>
              </a:custDash>
              <a:miter lim="400000"/>
            </a:ln>
          </a:right>
          <a:top>
            <a:ln w="12700" cap="flat">
              <a:noFill/>
              <a:miter lim="400000"/>
            </a:ln>
          </a:top>
          <a:bottom>
            <a:ln w="12700" cap="flat">
              <a:solidFill>
                <a:srgbClr val="BFBFBF"/>
              </a:solidFill>
              <a:prstDash val="solid"/>
              <a:miter lim="400000"/>
            </a:ln>
          </a:bottom>
          <a:insideH>
            <a:ln w="25400" cap="rnd">
              <a:solidFill>
                <a:srgbClr val="BFBFBF"/>
              </a:solidFill>
              <a:custDash>
                <a:ds d="100000" sp="200000"/>
              </a:custDash>
              <a:miter lim="400000"/>
            </a:ln>
          </a:insideH>
          <a:insideV>
            <a:ln w="25400" cap="rnd">
              <a:solidFill>
                <a:srgbClr val="BFBFBF"/>
              </a:solidFill>
              <a:custDash>
                <a:ds d="1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18"/>
    <p:restoredTop sz="85417"/>
  </p:normalViewPr>
  <p:slideViewPr>
    <p:cSldViewPr snapToGrid="0" snapToObjects="1">
      <p:cViewPr varScale="1">
        <p:scale>
          <a:sx n="44" d="100"/>
          <a:sy n="44" d="100"/>
        </p:scale>
        <p:origin x="11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xfrm>
            <a:off x="1143000" y="685800"/>
            <a:ext cx="4572000" cy="3429000"/>
          </a:xfrm>
          <a:prstGeom prst="rect">
            <a:avLst/>
          </a:prstGeom>
        </p:spPr>
        <p:txBody>
          <a:bodyPr/>
          <a:lstStyle/>
          <a:p>
            <a:endParaRPr/>
          </a:p>
        </p:txBody>
      </p:sp>
      <p:sp>
        <p:nvSpPr>
          <p:cNvPr id="79" name="Shape 7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5377820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gnm.de/en/research/research-projects/wisski-i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difficulty of data management with research projects</a:t>
            </a:r>
          </a:p>
        </p:txBody>
      </p:sp>
    </p:spTree>
    <p:extLst>
      <p:ext uri="{BB962C8B-B14F-4D97-AF65-F5344CB8AC3E}">
        <p14:creationId xmlns:p14="http://schemas.microsoft.com/office/powerpoint/2010/main" val="87038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rPr lang="en-US" sz="2200" b="1" dirty="0">
                <a:latin typeface="Helvetica Neue"/>
                <a:ea typeface="Helvetica Neue"/>
                <a:cs typeface="Helvetica Neue"/>
                <a:sym typeface="Helvetica Neue"/>
              </a:rPr>
              <a:t>Project duration: </a:t>
            </a:r>
            <a:r>
              <a:rPr lang="en-US" sz="2200" b="0" dirty="0">
                <a:latin typeface="Helvetica Neue"/>
                <a:ea typeface="Helvetica Neue"/>
                <a:cs typeface="Helvetica Neue"/>
                <a:sym typeface="Helvetica Neue"/>
              </a:rPr>
              <a:t>2013-16</a:t>
            </a:r>
            <a:r>
              <a:rPr lang="en-US" sz="2200" b="1" dirty="0">
                <a:latin typeface="Helvetica Neue"/>
                <a:ea typeface="Helvetica Neue"/>
                <a:cs typeface="Helvetica Neue"/>
                <a:sym typeface="Helvetica Neue"/>
              </a:rPr>
              <a:t> Project sponsorship:</a:t>
            </a:r>
            <a:r>
              <a:rPr lang="en-US" sz="2200" b="0" dirty="0">
                <a:latin typeface="Helvetica Neue"/>
                <a:ea typeface="Helvetica Neue"/>
                <a:cs typeface="Helvetica Neue"/>
                <a:sym typeface="Helvetica Neue"/>
              </a:rPr>
              <a:t> Leibniz Association</a:t>
            </a:r>
            <a:r>
              <a:rPr lang="en-US" sz="2200" b="1" dirty="0">
                <a:latin typeface="Helvetica Neue"/>
                <a:ea typeface="Helvetica Neue"/>
                <a:cs typeface="Helvetica Neue"/>
                <a:sym typeface="Helvetica Neue"/>
              </a:rPr>
              <a:t>  An extensive research project, sponsored by the Leibniz Association, on German panel painting of the late Middle Ages launched the </a:t>
            </a:r>
            <a:r>
              <a:rPr lang="en-US" sz="2200" b="1" dirty="0" err="1">
                <a:latin typeface="Helvetica Neue"/>
                <a:ea typeface="Helvetica Neue"/>
                <a:cs typeface="Helvetica Neue"/>
                <a:sym typeface="Helvetica Neue"/>
              </a:rPr>
              <a:t>Germanisches</a:t>
            </a:r>
            <a:r>
              <a:rPr lang="en-US" sz="2200" b="1" dirty="0">
                <a:latin typeface="Helvetica Neue"/>
                <a:ea typeface="Helvetica Neue"/>
                <a:cs typeface="Helvetica Neue"/>
                <a:sym typeface="Helvetica Neue"/>
              </a:rPr>
              <a:t> </a:t>
            </a:r>
            <a:r>
              <a:rPr lang="en-US" sz="2200" b="1" dirty="0" err="1">
                <a:latin typeface="Helvetica Neue"/>
                <a:ea typeface="Helvetica Neue"/>
                <a:cs typeface="Helvetica Neue"/>
                <a:sym typeface="Helvetica Neue"/>
              </a:rPr>
              <a:t>Nationalmuseum</a:t>
            </a:r>
            <a:r>
              <a:rPr lang="en-US" sz="2200" b="1" dirty="0">
                <a:latin typeface="Helvetica Neue"/>
                <a:ea typeface="Helvetica Neue"/>
                <a:cs typeface="Helvetica Neue"/>
                <a:sym typeface="Helvetica Neue"/>
              </a:rPr>
              <a:t> in April 2013. The goal is the scientific examination of the museum's holdings of around 250 paintings from the 13th to the 15th century. The collection is one of the largest and most important of its kind. The initial phase of the project concentrates on Franconian paintings.</a:t>
            </a:r>
          </a:p>
          <a:p>
            <a:endParaRPr lang="en-US" sz="2200" b="1" dirty="0">
              <a:latin typeface="Helvetica Neue"/>
              <a:ea typeface="Helvetica Neue"/>
              <a:cs typeface="Helvetica Neue"/>
              <a:sym typeface="Helvetica Neue"/>
            </a:endParaRPr>
          </a:p>
          <a:p>
            <a:endParaRPr lang="en-US" sz="2200" b="0" noProof="0" dirty="0">
              <a:latin typeface="Helvetica Neue"/>
              <a:ea typeface="Helvetica Neue"/>
              <a:cs typeface="Helvetica Neue"/>
              <a:sym typeface="Helvetica Neue"/>
            </a:endParaRPr>
          </a:p>
          <a:p>
            <a:r>
              <a:rPr lang="en-US" sz="2200" b="0" dirty="0">
                <a:latin typeface="Helvetica Neue"/>
                <a:ea typeface="Helvetica Neue"/>
                <a:cs typeface="Helvetica Neue"/>
                <a:sym typeface="Helvetica Neue"/>
              </a:rPr>
              <a:t>The paintings are being investigated by a research team of art historians and experts in art technology. The team studies each work's technique and historical context, as well as changes of the original appearance that have resulted from ageing and </a:t>
            </a:r>
            <a:r>
              <a:rPr lang="en-US" sz="2200" b="0" dirty="0" err="1">
                <a:latin typeface="Helvetica Neue"/>
                <a:ea typeface="Helvetica Neue"/>
                <a:cs typeface="Helvetica Neue"/>
                <a:sym typeface="Helvetica Neue"/>
              </a:rPr>
              <a:t>reworkings</a:t>
            </a:r>
            <a:r>
              <a:rPr lang="en-US" sz="2200" b="0" dirty="0">
                <a:latin typeface="Helvetica Neue"/>
                <a:ea typeface="Helvetica Neue"/>
                <a:cs typeface="Helvetica Neue"/>
                <a:sym typeface="Helvetica Neue"/>
              </a:rPr>
              <a:t>. The artistic features, iconography and traditions of representation are also </a:t>
            </a:r>
            <a:r>
              <a:rPr lang="en-US" sz="2200" b="0" dirty="0" err="1">
                <a:latin typeface="Helvetica Neue"/>
                <a:ea typeface="Helvetica Neue"/>
                <a:cs typeface="Helvetica Neue"/>
                <a:sym typeface="Helvetica Neue"/>
              </a:rPr>
              <a:t>scrutinised</a:t>
            </a:r>
            <a:r>
              <a:rPr lang="en-US" sz="2200" b="0" dirty="0">
                <a:latin typeface="Helvetica Neue"/>
                <a:ea typeface="Helvetica Neue"/>
                <a:cs typeface="Helvetica Neue"/>
                <a:sym typeface="Helvetica Neue"/>
              </a:rPr>
              <a:t>. On the basis of this new information, it is possible to critically view and correct the previous art-historical classification of each painting in terms of dating, regional designation and attribution to an artist. The clarification of acquisition history, provenance and original location provides an insight into the former purpose of the works, which today are removed from their functional context. The interdisciplinary approach to these works yields new information on the role of the images as bearers of meaning, on religious practices in the late Middle Ages and on production conditions in workshops of the time.</a:t>
            </a:r>
          </a:p>
          <a:p>
            <a:endParaRPr lang="en-US" sz="2200" b="0" dirty="0">
              <a:latin typeface="Helvetica Neue"/>
              <a:ea typeface="Helvetica Neue"/>
              <a:cs typeface="Helvetica Neue"/>
              <a:sym typeface="Helvetica Neue"/>
            </a:endParaRPr>
          </a:p>
          <a:p>
            <a:r>
              <a:rPr lang="en-US" sz="2200" b="0" dirty="0">
                <a:latin typeface="Helvetica Neue"/>
                <a:ea typeface="Helvetica Neue"/>
                <a:cs typeface="Helvetica Neue"/>
                <a:sym typeface="Helvetica Neue"/>
              </a:rPr>
              <a:t>The project is making an important contribution to research on painting in the German-speaking </a:t>
            </a:r>
            <a:r>
              <a:rPr lang="en-US" sz="2200" b="0" dirty="0" err="1">
                <a:latin typeface="Helvetica Neue"/>
                <a:ea typeface="Helvetica Neue"/>
                <a:cs typeface="Helvetica Neue"/>
                <a:sym typeface="Helvetica Neue"/>
              </a:rPr>
              <a:t>reagions</a:t>
            </a:r>
            <a:r>
              <a:rPr lang="en-US" sz="2200" b="0" dirty="0">
                <a:latin typeface="Helvetica Neue"/>
                <a:ea typeface="Helvetica Neue"/>
                <a:cs typeface="Helvetica Neue"/>
                <a:sym typeface="Helvetica Neue"/>
              </a:rPr>
              <a:t> prior to 1500 and will provide a new basis for future scholarship. The results will be published in a collection catalogue. The first volume, on the museum's Franconian paintings, is scheduled to appear in 2017. A supplementary online </a:t>
            </a:r>
            <a:r>
              <a:rPr lang="de-DE" sz="2200" b="0" dirty="0" err="1">
                <a:latin typeface="Helvetica Neue"/>
                <a:ea typeface="Helvetica Neue"/>
                <a:cs typeface="Helvetica Neue"/>
                <a:sym typeface="Helvetica Neue"/>
              </a:rPr>
              <a:t>presentation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is</a:t>
            </a:r>
            <a:r>
              <a:rPr lang="de-DE" sz="2200" b="0" dirty="0">
                <a:latin typeface="Helvetica Neue"/>
                <a:ea typeface="Helvetica Neue"/>
                <a:cs typeface="Helvetica Neue"/>
                <a:sym typeface="Helvetica Neue"/>
              </a:rPr>
              <a:t> also </a:t>
            </a:r>
            <a:r>
              <a:rPr lang="de-DE" sz="2200" b="0" dirty="0" err="1">
                <a:latin typeface="Helvetica Neue"/>
                <a:ea typeface="Helvetica Neue"/>
                <a:cs typeface="Helvetica Neue"/>
                <a:sym typeface="Helvetica Neue"/>
              </a:rPr>
              <a:t>planned</a:t>
            </a:r>
            <a:r>
              <a:rPr lang="de-DE" sz="2200" b="0" dirty="0">
                <a:latin typeface="Helvetica Neue"/>
                <a:ea typeface="Helvetica Neue"/>
                <a:cs typeface="Helvetica Neue"/>
                <a:sym typeface="Helvetica Neue"/>
              </a:rPr>
              <a:t>.</a:t>
            </a:r>
          </a:p>
          <a:p>
            <a:endParaRPr lang="de-DE" sz="2200" b="0" dirty="0">
              <a:latin typeface="Helvetica Neue"/>
              <a:ea typeface="Helvetica Neue"/>
              <a:cs typeface="Helvetica Neue"/>
              <a:sym typeface="Helvetica Neue"/>
            </a:endParaRPr>
          </a:p>
          <a:p>
            <a:endParaRPr lang="de-DE" sz="2200" b="0" dirty="0">
              <a:latin typeface="Helvetica Neue"/>
              <a:ea typeface="Helvetica Neue"/>
              <a:cs typeface="Helvetica Neue"/>
              <a:sym typeface="Helvetica Neue"/>
            </a:endParaRPr>
          </a:p>
          <a:p>
            <a:r>
              <a:rPr lang="de-DE" sz="2200" b="1" dirty="0">
                <a:latin typeface="Helvetica Neue"/>
                <a:ea typeface="Helvetica Neue"/>
                <a:cs typeface="Helvetica Neue"/>
                <a:sym typeface="Helvetica Neue"/>
              </a:rPr>
              <a:t>Basic </a:t>
            </a:r>
            <a:r>
              <a:rPr lang="de-DE" sz="2200" b="1" dirty="0" err="1">
                <a:latin typeface="Helvetica Neue"/>
                <a:ea typeface="Helvetica Neue"/>
                <a:cs typeface="Helvetica Neue"/>
                <a:sym typeface="Helvetica Neue"/>
              </a:rPr>
              <a:t>research</a:t>
            </a:r>
            <a:r>
              <a:rPr lang="de-DE" sz="2200" b="1" dirty="0">
                <a:latin typeface="Helvetica Neue"/>
                <a:ea typeface="Helvetica Neue"/>
                <a:cs typeface="Helvetica Neue"/>
                <a:sym typeface="Helvetica Neue"/>
              </a:rPr>
              <a:t> </a:t>
            </a:r>
            <a:r>
              <a:rPr lang="de-DE" sz="2200" b="1" dirty="0" err="1">
                <a:latin typeface="Helvetica Neue"/>
                <a:ea typeface="Helvetica Neue"/>
                <a:cs typeface="Helvetica Neue"/>
                <a:sym typeface="Helvetica Neue"/>
              </a:rPr>
              <a:t>using</a:t>
            </a:r>
            <a:r>
              <a:rPr lang="de-DE" sz="2200" b="1" dirty="0">
                <a:latin typeface="Helvetica Neue"/>
                <a:ea typeface="Helvetica Neue"/>
                <a:cs typeface="Helvetica Neue"/>
                <a:sym typeface="Helvetica Neue"/>
              </a:rPr>
              <a:t> </a:t>
            </a:r>
            <a:r>
              <a:rPr lang="de-DE" sz="2200" b="1" dirty="0" err="1">
                <a:latin typeface="Helvetica Neue"/>
                <a:ea typeface="Helvetica Neue"/>
                <a:cs typeface="Helvetica Neue"/>
                <a:sym typeface="Helvetica Neue"/>
              </a:rPr>
              <a:t>the</a:t>
            </a:r>
            <a:r>
              <a:rPr lang="de-DE" sz="2200" b="1" dirty="0">
                <a:latin typeface="Helvetica Neue"/>
                <a:ea typeface="Helvetica Neue"/>
                <a:cs typeface="Helvetica Neue"/>
                <a:sym typeface="Helvetica Neue"/>
              </a:rPr>
              <a:t> </a:t>
            </a:r>
            <a:r>
              <a:rPr lang="de-DE" sz="2200" b="1" dirty="0" err="1">
                <a:latin typeface="Helvetica Neue"/>
                <a:ea typeface="Helvetica Neue"/>
                <a:cs typeface="Helvetica Neue"/>
                <a:sym typeface="Helvetica Neue"/>
              </a:rPr>
              <a:t>correspondence</a:t>
            </a:r>
            <a:endParaRPr lang="de-DE" sz="2200" b="0" dirty="0">
              <a:latin typeface="Helvetica Neue"/>
              <a:ea typeface="Helvetica Neue"/>
              <a:cs typeface="Helvetica Neue"/>
              <a:sym typeface="Helvetica Neue"/>
            </a:endParaRPr>
          </a:p>
          <a:p>
            <a:r>
              <a:rPr lang="de-DE" sz="2200" b="0" dirty="0">
                <a:latin typeface="Helvetica Neue"/>
                <a:ea typeface="Helvetica Neue"/>
                <a:cs typeface="Helvetica Neue"/>
                <a:sym typeface="Helvetica Neue"/>
              </a:rPr>
              <a:t>The </a:t>
            </a:r>
            <a:r>
              <a:rPr lang="de-DE" sz="2200" b="0" dirty="0" err="1">
                <a:latin typeface="Helvetica Neue"/>
                <a:ea typeface="Helvetica Neue"/>
                <a:cs typeface="Helvetica Neue"/>
                <a:sym typeface="Helvetica Neue"/>
              </a:rPr>
              <a:t>correspondence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archive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Rück Collection </a:t>
            </a:r>
            <a:r>
              <a:rPr lang="de-DE" sz="2200" b="0" dirty="0" err="1">
                <a:latin typeface="Helvetica Neue"/>
                <a:ea typeface="Helvetica Neue"/>
                <a:cs typeface="Helvetica Neue"/>
                <a:sym typeface="Helvetica Neue"/>
              </a:rPr>
              <a:t>offers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unique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fascinating</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insights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into</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structure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function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one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largest</a:t>
            </a:r>
            <a:r>
              <a:rPr lang="de-DE" sz="2200" b="0" dirty="0">
                <a:latin typeface="Helvetica Neue"/>
                <a:ea typeface="Helvetica Neue"/>
                <a:cs typeface="Helvetica Neue"/>
                <a:sym typeface="Helvetica Neue"/>
              </a:rPr>
              <a:t> private </a:t>
            </a:r>
            <a:r>
              <a:rPr lang="de-DE" sz="2200" b="0" dirty="0" err="1">
                <a:latin typeface="Helvetica Neue"/>
                <a:ea typeface="Helvetica Neue"/>
                <a:cs typeface="Helvetica Neue"/>
                <a:sym typeface="Helvetica Neue"/>
              </a:rPr>
              <a:t>collections</a:t>
            </a:r>
            <a:r>
              <a:rPr lang="de-DE" sz="2200" b="0" dirty="0">
                <a:latin typeface="Helvetica Neue"/>
                <a:ea typeface="Helvetica Neue"/>
                <a:cs typeface="Helvetica Neue"/>
                <a:sym typeface="Helvetica Neue"/>
              </a:rPr>
              <a:t> in Germany. The </a:t>
            </a:r>
            <a:r>
              <a:rPr lang="de-DE" sz="2200" b="0" dirty="0" err="1">
                <a:latin typeface="Helvetica Neue"/>
                <a:ea typeface="Helvetica Neue"/>
                <a:cs typeface="Helvetica Neue"/>
                <a:sym typeface="Helvetica Neue"/>
              </a:rPr>
              <a:t>items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correspondence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preserved</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GNM's</a:t>
            </a:r>
            <a:r>
              <a:rPr lang="de-DE" sz="2200" b="0" dirty="0">
                <a:latin typeface="Helvetica Neue"/>
                <a:ea typeface="Helvetica Neue"/>
                <a:cs typeface="Helvetica Neue"/>
                <a:sym typeface="Helvetica Neue"/>
              </a:rPr>
              <a:t> Historical Archive </a:t>
            </a:r>
            <a:r>
              <a:rPr lang="de-DE" sz="2200" b="0" dirty="0" err="1">
                <a:latin typeface="Helvetica Neue"/>
                <a:ea typeface="Helvetica Neue"/>
                <a:cs typeface="Helvetica Neue"/>
                <a:sym typeface="Helvetica Neue"/>
              </a:rPr>
              <a:t>today</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enable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us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to</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determine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presumably</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representative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purchase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prices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for</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most</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musical</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instruments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acquired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between</a:t>
            </a:r>
            <a:r>
              <a:rPr lang="de-DE" sz="2200" b="0" dirty="0">
                <a:latin typeface="Helvetica Neue"/>
                <a:ea typeface="Helvetica Neue"/>
                <a:cs typeface="Helvetica Neue"/>
                <a:sym typeface="Helvetica Neue"/>
              </a:rPr>
              <a:t> 1930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1962 -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conjunction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with</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musical</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instruments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preserved</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GNM, </a:t>
            </a:r>
            <a:r>
              <a:rPr lang="de-DE" sz="2200" b="0" dirty="0" err="1">
                <a:latin typeface="Helvetica Neue"/>
                <a:ea typeface="Helvetica Neue"/>
                <a:cs typeface="Helvetica Neue"/>
                <a:sym typeface="Helvetica Neue"/>
              </a:rPr>
              <a:t>to</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compile</a:t>
            </a:r>
            <a:r>
              <a:rPr lang="de-DE" sz="2200" b="0" dirty="0">
                <a:latin typeface="Helvetica Neue"/>
                <a:ea typeface="Helvetica Neue"/>
                <a:cs typeface="Helvetica Neue"/>
                <a:sym typeface="Helvetica Neue"/>
              </a:rPr>
              <a:t> a </a:t>
            </a:r>
            <a:r>
              <a:rPr lang="de-DE" sz="2200" b="0" dirty="0" err="1">
                <a:latin typeface="Helvetica Neue"/>
                <a:ea typeface="Helvetica Neue"/>
                <a:cs typeface="Helvetica Neue"/>
                <a:sym typeface="Helvetica Neue"/>
              </a:rPr>
              <a:t>price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overview</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for</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trade</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historic</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musical</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instruments</a:t>
            </a:r>
            <a:r>
              <a:rPr lang="de-DE" sz="2200" b="0" dirty="0">
                <a:latin typeface="Helvetica Neue"/>
                <a:ea typeface="Helvetica Neue"/>
                <a:cs typeface="Helvetica Neue"/>
                <a:sym typeface="Helvetica Neue"/>
              </a:rPr>
              <a:t> at </a:t>
            </a:r>
            <a:r>
              <a:rPr lang="de-DE" sz="2200" b="0" dirty="0" err="1">
                <a:latin typeface="Helvetica Neue"/>
                <a:ea typeface="Helvetica Neue"/>
                <a:cs typeface="Helvetica Neue"/>
                <a:sym typeface="Helvetica Neue"/>
              </a:rPr>
              <a:t>that</a:t>
            </a:r>
            <a:r>
              <a:rPr lang="de-DE" sz="2200" b="0" dirty="0">
                <a:latin typeface="Helvetica Neue"/>
                <a:ea typeface="Helvetica Neue"/>
                <a:cs typeface="Helvetica Neue"/>
                <a:sym typeface="Helvetica Neue"/>
              </a:rPr>
              <a:t> time. All </a:t>
            </a:r>
            <a:r>
              <a:rPr lang="de-DE" sz="2200" b="0" dirty="0" err="1">
                <a:latin typeface="Helvetica Neue"/>
                <a:ea typeface="Helvetica Neue"/>
                <a:cs typeface="Helvetica Neue"/>
                <a:sym typeface="Helvetica Neue"/>
              </a:rPr>
              <a:t>items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correspondence</a:t>
            </a:r>
            <a:r>
              <a:rPr lang="de-DE" sz="2200" b="0" dirty="0">
                <a:latin typeface="Helvetica Neue"/>
                <a:ea typeface="Helvetica Neue"/>
                <a:cs typeface="Helvetica Neue"/>
                <a:sym typeface="Helvetica Neue"/>
              </a:rPr>
              <a:t> will </a:t>
            </a:r>
            <a:r>
              <a:rPr lang="de-DE" sz="2200" b="0" dirty="0" err="1">
                <a:latin typeface="Helvetica Neue"/>
                <a:ea typeface="Helvetica Neue"/>
                <a:cs typeface="Helvetica Neue"/>
                <a:sym typeface="Helvetica Neue"/>
              </a:rPr>
              <a:t>be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digitalized</a:t>
            </a:r>
            <a:r>
              <a:rPr lang="de-DE" sz="2200" b="0" dirty="0">
                <a:latin typeface="Helvetica Neue"/>
                <a:ea typeface="Helvetica Neue"/>
                <a:cs typeface="Helvetica Neue"/>
                <a:sym typeface="Helvetica Neue"/>
              </a:rPr>
              <a:t>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start</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project</a:t>
            </a:r>
            <a:r>
              <a:rPr lang="de-DE" sz="2200" b="0" dirty="0">
                <a:latin typeface="Helvetica Neue"/>
                <a:ea typeface="Helvetica Neue"/>
                <a:cs typeface="Helvetica Neue"/>
                <a:sym typeface="Helvetica Neue"/>
              </a:rPr>
              <a:t>, not least </a:t>
            </a:r>
            <a:r>
              <a:rPr lang="de-DE" sz="2200" b="0" dirty="0" err="1">
                <a:latin typeface="Helvetica Neue"/>
                <a:ea typeface="Helvetica Neue"/>
                <a:cs typeface="Helvetica Neue"/>
                <a:sym typeface="Helvetica Neue"/>
              </a:rPr>
              <a:t>for</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reasons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conservation</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addition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to</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determining</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documenting</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acquisition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transactions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related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provenances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project</a:t>
            </a:r>
            <a:r>
              <a:rPr lang="de-DE" sz="2200" b="0" dirty="0">
                <a:latin typeface="Helvetica Neue"/>
                <a:ea typeface="Helvetica Neue"/>
                <a:cs typeface="Helvetica Neue"/>
                <a:sym typeface="Helvetica Neue"/>
              </a:rPr>
              <a:t> will </a:t>
            </a:r>
            <a:r>
              <a:rPr lang="de-DE" sz="2200" b="0" dirty="0" err="1">
                <a:latin typeface="Helvetica Neue"/>
                <a:ea typeface="Helvetica Neue"/>
                <a:cs typeface="Helvetica Neue"/>
                <a:sym typeface="Helvetica Neue"/>
              </a:rPr>
              <a:t>examine</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detail</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this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example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 </a:t>
            </a:r>
            <a:r>
              <a:rPr lang="de-DE" sz="2200" b="0" dirty="0" err="1">
                <a:latin typeface="Helvetica Neue"/>
                <a:ea typeface="Helvetica Neue"/>
                <a:cs typeface="Helvetica Neue"/>
                <a:sym typeface="Helvetica Neue"/>
              </a:rPr>
              <a:t>strategy</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for</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establishing</a:t>
            </a:r>
            <a:r>
              <a:rPr lang="de-DE" sz="2200" b="0" dirty="0">
                <a:latin typeface="Helvetica Neue"/>
                <a:ea typeface="Helvetica Neue"/>
                <a:cs typeface="Helvetica Neue"/>
                <a:sym typeface="Helvetica Neue"/>
              </a:rPr>
              <a:t> a </a:t>
            </a:r>
            <a:r>
              <a:rPr lang="de-DE" sz="2200" b="0" dirty="0" err="1">
                <a:latin typeface="Helvetica Neue"/>
                <a:ea typeface="Helvetica Neue"/>
                <a:cs typeface="Helvetica Neue"/>
                <a:sym typeface="Helvetica Neue"/>
              </a:rPr>
              <a:t>subject-oriented</a:t>
            </a:r>
            <a:r>
              <a:rPr lang="de-DE" sz="2200" b="0" dirty="0">
                <a:latin typeface="Helvetica Neue"/>
                <a:ea typeface="Helvetica Neue"/>
                <a:cs typeface="Helvetica Neue"/>
                <a:sym typeface="Helvetica Neue"/>
              </a:rPr>
              <a:t> European </a:t>
            </a:r>
            <a:r>
              <a:rPr lang="de-DE" sz="2200" b="0" dirty="0" err="1">
                <a:latin typeface="Helvetica Neue"/>
                <a:ea typeface="Helvetica Neue"/>
                <a:cs typeface="Helvetica Neue"/>
                <a:sym typeface="Helvetica Neue"/>
              </a:rPr>
              <a:t>network</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with</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aim</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setting</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up</a:t>
            </a:r>
            <a:r>
              <a:rPr lang="de-DE" sz="2200" b="0" dirty="0">
                <a:latin typeface="Helvetica Neue"/>
                <a:ea typeface="Helvetica Neue"/>
                <a:cs typeface="Helvetica Neue"/>
                <a:sym typeface="Helvetica Neue"/>
              </a:rPr>
              <a:t> an </a:t>
            </a:r>
            <a:r>
              <a:rPr lang="de-DE" sz="2200" b="0" dirty="0" err="1">
                <a:latin typeface="Helvetica Neue"/>
                <a:ea typeface="Helvetica Neue"/>
                <a:cs typeface="Helvetica Neue"/>
                <a:sym typeface="Helvetica Neue"/>
              </a:rPr>
              <a:t>important</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musical</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instrument</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collection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will </a:t>
            </a:r>
            <a:r>
              <a:rPr lang="de-DE" sz="2200" b="0" dirty="0" err="1">
                <a:latin typeface="Helvetica Neue"/>
                <a:ea typeface="Helvetica Neue"/>
                <a:cs typeface="Helvetica Neue"/>
                <a:sym typeface="Helvetica Neue"/>
              </a:rPr>
              <a:t>be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first</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detailed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documentation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history</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this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remarkable</a:t>
            </a:r>
            <a:r>
              <a:rPr lang="de-DE" sz="2200" b="0" dirty="0">
                <a:latin typeface="Helvetica Neue"/>
                <a:ea typeface="Helvetica Neue"/>
                <a:cs typeface="Helvetica Neue"/>
                <a:sym typeface="Helvetica Neue"/>
              </a:rPr>
              <a:t> private </a:t>
            </a:r>
            <a:r>
              <a:rPr lang="de-DE" sz="2200" b="0" dirty="0" err="1">
                <a:latin typeface="Helvetica Neue"/>
                <a:ea typeface="Helvetica Neue"/>
                <a:cs typeface="Helvetica Neue"/>
                <a:sym typeface="Helvetica Neue"/>
              </a:rPr>
              <a:t>collection</a:t>
            </a:r>
            <a:r>
              <a:rPr lang="de-DE" sz="2200" b="0" dirty="0">
                <a:latin typeface="Helvetica Neue"/>
                <a:ea typeface="Helvetica Neue"/>
                <a:cs typeface="Helvetica Neue"/>
                <a:sym typeface="Helvetica Neue"/>
              </a:rPr>
              <a:t>. The </a:t>
            </a:r>
            <a:r>
              <a:rPr lang="de-DE" sz="2200" b="0" dirty="0" err="1">
                <a:latin typeface="Helvetica Neue"/>
                <a:ea typeface="Helvetica Neue"/>
                <a:cs typeface="Helvetica Neue"/>
                <a:sym typeface="Helvetica Neue"/>
              </a:rPr>
              <a:t>acquisition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data</a:t>
            </a:r>
            <a:r>
              <a:rPr lang="de-DE" sz="2200" b="0" dirty="0">
                <a:latin typeface="Helvetica Neue"/>
                <a:ea typeface="Helvetica Neue"/>
                <a:cs typeface="Helvetica Neue"/>
                <a:sym typeface="Helvetica Neue"/>
              </a:rPr>
              <a:t> will </a:t>
            </a:r>
            <a:r>
              <a:rPr lang="de-DE" sz="2200" b="0" dirty="0" err="1">
                <a:latin typeface="Helvetica Neue"/>
                <a:ea typeface="Helvetica Neue"/>
                <a:cs typeface="Helvetica Neue"/>
                <a:sym typeface="Helvetica Neue"/>
              </a:rPr>
              <a:t>be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made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accessible</a:t>
            </a:r>
            <a:r>
              <a:rPr lang="de-DE" sz="2200" b="0" dirty="0">
                <a:latin typeface="Helvetica Neue"/>
                <a:ea typeface="Helvetica Neue"/>
                <a:cs typeface="Helvetica Neue"/>
                <a:sym typeface="Helvetica Neue"/>
              </a:rPr>
              <a:t> on-line in a </a:t>
            </a:r>
            <a:r>
              <a:rPr lang="de-DE" sz="2200" b="0" dirty="0">
                <a:latin typeface="Helvetica Neue"/>
                <a:ea typeface="Helvetica Neue"/>
                <a:cs typeface="Helvetica Neue"/>
                <a:sym typeface="Helvetica Neue"/>
                <a:hlinkClick r:id="rId3"/>
              </a:rPr>
              <a:t>WissKI database.</a:t>
            </a:r>
            <a:endParaRPr dirty="0"/>
          </a:p>
        </p:txBody>
      </p:sp>
    </p:spTree>
    <p:extLst>
      <p:ext uri="{BB962C8B-B14F-4D97-AF65-F5344CB8AC3E}">
        <p14:creationId xmlns:p14="http://schemas.microsoft.com/office/powerpoint/2010/main" val="2105962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4193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On the contrary - they understand such procedures as a danger, which takes their individualism away and it is very hard in cultural area to convince people to go that way.</a:t>
            </a:r>
          </a:p>
        </p:txBody>
      </p:sp>
    </p:spTree>
    <p:extLst>
      <p:ext uri="{BB962C8B-B14F-4D97-AF65-F5344CB8AC3E}">
        <p14:creationId xmlns:p14="http://schemas.microsoft.com/office/powerpoint/2010/main" val="9077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br/>
            <a:r>
              <a:t>The goal of the WissKI project is to apply the concept of Wikis to the scientific domain and to support transdisciplinary collaboration between scientists and researchers from various domains, enabling them to learn about results of research and work together on research topics of common interest. In general, the system supports scientific communication and a new way of documentation in memory institutions, provides long-term availability of research results, assures the identity of authorship and the authenticity of information, enables the persistence of citations, offers quality management tools, and support the preparation of scientific publication. Scientific knowledge can be communicated using the platform, where it is stored and can be reused to follow scientific discussions and to prepare publications.</a:t>
            </a:r>
          </a:p>
        </p:txBody>
      </p:sp>
    </p:spTree>
    <p:extLst>
      <p:ext uri="{BB962C8B-B14F-4D97-AF65-F5344CB8AC3E}">
        <p14:creationId xmlns:p14="http://schemas.microsoft.com/office/powerpoint/2010/main" val="89030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Reference Ontology</a:t>
            </a:r>
          </a:p>
          <a:p>
            <a:r>
              <a:t># Ontologies in computer science are normally based on formal logics with well founded semantics # Ontologies consisting of concepts and properties and instances of them</a:t>
            </a:r>
          </a:p>
          <a:p>
            <a:endParaRPr/>
          </a:p>
          <a:p>
            <a:r>
              <a:t>System Ontology</a:t>
            </a:r>
          </a:p>
          <a:p>
            <a:r>
              <a:t># Since the CRM/ECRM is an upper ontology, most concepts have an abstract character (e.g. E22 Man-Made-Object).  # The System Ontology extends the ECRM and provides more specialised concepts where the CRM is not specific enough for an implementation.</a:t>
            </a:r>
          </a:p>
          <a:p>
            <a:endParaRPr/>
          </a:p>
        </p:txBody>
      </p:sp>
    </p:spTree>
    <p:extLst>
      <p:ext uri="{BB962C8B-B14F-4D97-AF65-F5344CB8AC3E}">
        <p14:creationId xmlns:p14="http://schemas.microsoft.com/office/powerpoint/2010/main" val="1815448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p>
            <a:r>
              <a:rPr dirty="0"/>
              <a:t>Hooded Crows in the Netherlands </a:t>
            </a:r>
          </a:p>
          <a:p>
            <a:r>
              <a:rPr dirty="0"/>
              <a:t>Climatic change in the 16. century a period which was called the Small Ice Age.</a:t>
            </a:r>
          </a:p>
          <a:p>
            <a:endParaRPr dirty="0"/>
          </a:p>
          <a:p>
            <a:r>
              <a:rPr dirty="0"/>
              <a:t>Today hooded crows will be found only east of the river Elbe  or in Scandinavia </a:t>
            </a:r>
          </a:p>
        </p:txBody>
      </p:sp>
    </p:spTree>
    <p:extLst>
      <p:ext uri="{BB962C8B-B14F-4D97-AF65-F5344CB8AC3E}">
        <p14:creationId xmlns:p14="http://schemas.microsoft.com/office/powerpoint/2010/main" val="79257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ckblatt">
    <p:spTree>
      <p:nvGrpSpPr>
        <p:cNvPr id="1" name=""/>
        <p:cNvGrpSpPr/>
        <p:nvPr/>
      </p:nvGrpSpPr>
      <p:grpSpPr>
        <a:xfrm>
          <a:off x="0" y="0"/>
          <a:ext cx="0" cy="0"/>
          <a:chOff x="0" y="0"/>
          <a:chExt cx="0" cy="0"/>
        </a:xfrm>
      </p:grpSpPr>
      <p:sp>
        <p:nvSpPr>
          <p:cNvPr id="11" name="Shape 11"/>
          <p:cNvSpPr>
            <a:spLocks noGrp="1"/>
          </p:cNvSpPr>
          <p:nvPr>
            <p:ph type="pic" sz="half" idx="13"/>
          </p:nvPr>
        </p:nvSpPr>
        <p:spPr>
          <a:xfrm>
            <a:off x="3454400" y="1803400"/>
            <a:ext cx="6096000" cy="4572000"/>
          </a:xfrm>
          <a:prstGeom prst="rect">
            <a:avLst/>
          </a:prstGeom>
        </p:spPr>
        <p:txBody>
          <a:bodyPr lIns="91439" tIns="45719" rIns="91439" bIns="45719" anchor="t">
            <a:noAutofit/>
          </a:bodyPr>
          <a:lstStyle/>
          <a:p>
            <a:endParaRPr/>
          </a:p>
        </p:txBody>
      </p:sp>
      <p:sp>
        <p:nvSpPr>
          <p:cNvPr id="12" name="Shape 12"/>
          <p:cNvSpPr>
            <a:spLocks noGrp="1"/>
          </p:cNvSpPr>
          <p:nvPr>
            <p:ph type="title"/>
          </p:nvPr>
        </p:nvSpPr>
        <p:spPr>
          <a:xfrm>
            <a:off x="1270000" y="7366000"/>
            <a:ext cx="10464800" cy="1701800"/>
          </a:xfrm>
          <a:prstGeom prst="rect">
            <a:avLst/>
          </a:prstGeom>
        </p:spPr>
        <p:txBody>
          <a:bodyPr wrap="square">
            <a:normAutofit/>
          </a:bodyPr>
          <a:lstStyle/>
          <a:p>
            <a:r>
              <a:t>Titeltext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Untertitel">
    <p:spTree>
      <p:nvGrpSpPr>
        <p:cNvPr id="1" name=""/>
        <p:cNvGrpSpPr/>
        <p:nvPr/>
      </p:nvGrpSpPr>
      <p:grpSpPr>
        <a:xfrm>
          <a:off x="0" y="0"/>
          <a:ext cx="0" cy="0"/>
          <a:chOff x="0" y="0"/>
          <a:chExt cx="0" cy="0"/>
        </a:xfrm>
      </p:grpSpPr>
      <p:sp>
        <p:nvSpPr>
          <p:cNvPr id="20" name="Shape 20"/>
          <p:cNvSpPr>
            <a:spLocks noGrp="1"/>
          </p:cNvSpPr>
          <p:nvPr>
            <p:ph type="title"/>
          </p:nvPr>
        </p:nvSpPr>
        <p:spPr>
          <a:xfrm>
            <a:off x="1270000" y="1638300"/>
            <a:ext cx="10464800" cy="3302000"/>
          </a:xfrm>
          <a:prstGeom prst="rect">
            <a:avLst/>
          </a:prstGeom>
        </p:spPr>
        <p:txBody>
          <a:bodyPr wrap="square" anchor="b">
            <a:normAutofit/>
          </a:bodyPr>
          <a:lstStyle/>
          <a:p>
            <a:r>
              <a:t>Titeltext</a:t>
            </a:r>
          </a:p>
        </p:txBody>
      </p:sp>
      <p:sp>
        <p:nvSpPr>
          <p:cNvPr id="21" name="Shape 21"/>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342900" algn="ctr">
              <a:spcBef>
                <a:spcPts val="0"/>
              </a:spcBef>
              <a:buSzTx/>
              <a:buNone/>
              <a:defRPr sz="3200"/>
            </a:lvl2pPr>
            <a:lvl3pPr marL="0" indent="685800" algn="ctr">
              <a:spcBef>
                <a:spcPts val="0"/>
              </a:spcBef>
              <a:buSzTx/>
              <a:buNone/>
              <a:defRPr sz="3200"/>
            </a:lvl3pPr>
            <a:lvl4pPr marL="0" indent="1028700" algn="ctr">
              <a:spcBef>
                <a:spcPts val="0"/>
              </a:spcBef>
              <a:buSzTx/>
              <a:buNone/>
              <a:defRPr sz="3200"/>
            </a:lvl4pPr>
            <a:lvl5pPr marL="0" indent="1371600" algn="ctr">
              <a:spcBef>
                <a:spcPts val="0"/>
              </a:spcBef>
              <a:buSzTx/>
              <a:buNone/>
              <a:defRPr sz="3200"/>
            </a:lvl5pPr>
          </a:lstStyle>
          <a:p>
            <a:r>
              <a:t>Textebene 1</a:t>
            </a:r>
          </a:p>
          <a:p>
            <a:pPr lvl="1"/>
            <a:r>
              <a:t>Textebene 2</a:t>
            </a:r>
          </a:p>
          <a:p>
            <a:pPr lvl="2"/>
            <a:r>
              <a:t>Textebene 3</a:t>
            </a:r>
          </a:p>
          <a:p>
            <a:pPr lvl="3"/>
            <a:r>
              <a:t>Textebene 4</a:t>
            </a:r>
          </a:p>
          <a:p>
            <a:pPr lvl="4"/>
            <a:r>
              <a:t>Textebene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9" name="Shape 29"/>
          <p:cNvSpPr>
            <a:spLocks noGrp="1"/>
          </p:cNvSpPr>
          <p:nvPr>
            <p:ph type="title"/>
          </p:nvPr>
        </p:nvSpPr>
        <p:spPr>
          <a:xfrm>
            <a:off x="1270000" y="254000"/>
            <a:ext cx="10464800" cy="2438400"/>
          </a:xfrm>
          <a:prstGeom prst="rect">
            <a:avLst/>
          </a:prstGeom>
        </p:spPr>
        <p:txBody>
          <a:bodyPr wrap="square">
            <a:normAutofit/>
          </a:bodyPr>
          <a:lstStyle/>
          <a:p>
            <a:r>
              <a:t>Titeltext</a:t>
            </a:r>
          </a:p>
        </p:txBody>
      </p:sp>
      <p:sp>
        <p:nvSpPr>
          <p:cNvPr id="30" name="Shape 30"/>
          <p:cNvSpPr>
            <a:spLocks noGrp="1"/>
          </p:cNvSpPr>
          <p:nvPr>
            <p:ph type="body" idx="1"/>
          </p:nvPr>
        </p:nvSpPr>
        <p:spPr>
          <a:xfrm>
            <a:off x="1270000" y="2768600"/>
            <a:ext cx="10464800" cy="5715000"/>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ufzählung &amp; Foto">
    <p:spTree>
      <p:nvGrpSpPr>
        <p:cNvPr id="1" name=""/>
        <p:cNvGrpSpPr/>
        <p:nvPr/>
      </p:nvGrpSpPr>
      <p:grpSpPr>
        <a:xfrm>
          <a:off x="0" y="0"/>
          <a:ext cx="0" cy="0"/>
          <a:chOff x="0" y="0"/>
          <a:chExt cx="0" cy="0"/>
        </a:xfrm>
      </p:grpSpPr>
      <p:sp>
        <p:nvSpPr>
          <p:cNvPr id="38" name="Shape 38"/>
          <p:cNvSpPr>
            <a:spLocks noGrp="1"/>
          </p:cNvSpPr>
          <p:nvPr>
            <p:ph type="pic" sz="quarter" idx="13"/>
          </p:nvPr>
        </p:nvSpPr>
        <p:spPr>
          <a:xfrm>
            <a:off x="7200900" y="2921000"/>
            <a:ext cx="4064000" cy="54229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270000" y="254000"/>
            <a:ext cx="10464800" cy="2438400"/>
          </a:xfrm>
          <a:prstGeom prst="rect">
            <a:avLst/>
          </a:prstGeom>
        </p:spPr>
        <p:txBody>
          <a:bodyPr wrap="square">
            <a:normAutofit/>
          </a:bodyPr>
          <a:lstStyle/>
          <a:p>
            <a:r>
              <a:t>Titeltext</a:t>
            </a:r>
          </a:p>
        </p:txBody>
      </p:sp>
      <p:sp>
        <p:nvSpPr>
          <p:cNvPr id="40" name="Shape 40"/>
          <p:cNvSpPr>
            <a:spLocks noGrp="1"/>
          </p:cNvSpPr>
          <p:nvPr>
            <p:ph type="body" sz="half" idx="1"/>
          </p:nvPr>
        </p:nvSpPr>
        <p:spPr>
          <a:xfrm>
            <a:off x="1270000" y="2768600"/>
            <a:ext cx="5041900" cy="5715000"/>
          </a:xfrm>
          <a:prstGeom prst="rect">
            <a:avLst/>
          </a:prstGeom>
        </p:spPr>
        <p:txBody>
          <a:bodyPr/>
          <a:lstStyle>
            <a:lvl1pPr marL="421105" indent="-421105">
              <a:spcBef>
                <a:spcPts val="3200"/>
              </a:spcBef>
              <a:defRPr sz="2800"/>
            </a:lvl1pPr>
            <a:lvl2pPr marL="992605" indent="-421105">
              <a:spcBef>
                <a:spcPts val="3200"/>
              </a:spcBef>
              <a:defRPr sz="2800"/>
            </a:lvl2pPr>
            <a:lvl3pPr marL="1564105" indent="-421105">
              <a:spcBef>
                <a:spcPts val="3200"/>
              </a:spcBef>
              <a:defRPr sz="2800"/>
            </a:lvl3pPr>
            <a:lvl4pPr marL="2135605" indent="-421105">
              <a:spcBef>
                <a:spcPts val="3200"/>
              </a:spcBef>
              <a:defRPr sz="2800"/>
            </a:lvl4pPr>
            <a:lvl5pPr marL="2707105" indent="-421105">
              <a:spcBef>
                <a:spcPts val="3200"/>
              </a:spcBef>
              <a:defRPr sz="2800"/>
            </a:lvl5pPr>
          </a:lstStyle>
          <a:p>
            <a:r>
              <a:t>Textebene 1</a:t>
            </a:r>
          </a:p>
          <a:p>
            <a:pPr lvl="1"/>
            <a:r>
              <a:t>Textebene 2</a:t>
            </a:r>
          </a:p>
          <a:p>
            <a:pPr lvl="2"/>
            <a:r>
              <a:t>Textebene 3</a:t>
            </a:r>
          </a:p>
          <a:p>
            <a:pPr lvl="3"/>
            <a:r>
              <a:t>Textebene 4</a:t>
            </a:r>
          </a:p>
          <a:p>
            <a:pPr lvl="4"/>
            <a:r>
              <a:t>Textebene 5</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48" name="Shape 48"/>
          <p:cNvSpPr>
            <a:spLocks noGrp="1"/>
          </p:cNvSpPr>
          <p:nvPr>
            <p:ph type="title"/>
          </p:nvPr>
        </p:nvSpPr>
        <p:spPr>
          <a:xfrm>
            <a:off x="1270000" y="254000"/>
            <a:ext cx="10464800" cy="2438400"/>
          </a:xfrm>
          <a:prstGeom prst="rect">
            <a:avLst/>
          </a:prstGeom>
        </p:spPr>
        <p:txBody>
          <a:bodyPr wrap="square">
            <a:normAutofit/>
          </a:bodyPr>
          <a:lstStyle/>
          <a:p>
            <a:r>
              <a:t>Titeltext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56" name="Shape 56"/>
          <p:cNvSpPr>
            <a:spLocks noGrp="1"/>
          </p:cNvSpPr>
          <p:nvPr>
            <p:ph type="pic" idx="13"/>
          </p:nvPr>
        </p:nvSpPr>
        <p:spPr>
          <a:xfrm>
            <a:off x="1388533" y="1041400"/>
            <a:ext cx="10227734" cy="7670800"/>
          </a:xfrm>
          <a:prstGeom prst="rect">
            <a:avLst/>
          </a:prstGeom>
        </p:spPr>
        <p:txBody>
          <a:bodyPr lIns="91439" tIns="45719" rIns="91439" bIns="45719" anchor="t">
            <a:noAutofit/>
          </a:bodyPr>
          <a:lstStyle/>
          <a:p>
            <a:endParaRP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ufzählungszeichen">
    <p:spTree>
      <p:nvGrpSpPr>
        <p:cNvPr id="1" name=""/>
        <p:cNvGrpSpPr/>
        <p:nvPr/>
      </p:nvGrpSpPr>
      <p:grpSpPr>
        <a:xfrm>
          <a:off x="0" y="0"/>
          <a:ext cx="0" cy="0"/>
          <a:chOff x="0" y="0"/>
          <a:chExt cx="0" cy="0"/>
        </a:xfrm>
      </p:grpSpPr>
      <p:sp>
        <p:nvSpPr>
          <p:cNvPr id="64" name="Shape 64"/>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72" name="Shape 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Textebene 1</a:t>
            </a:r>
          </a:p>
          <a:p>
            <a:pPr lvl="1"/>
            <a:r>
              <a:t>Textebene 2</a:t>
            </a:r>
          </a:p>
          <a:p>
            <a:pPr lvl="2"/>
            <a:r>
              <a:t>Textebene 3</a:t>
            </a:r>
          </a:p>
          <a:p>
            <a:pPr lvl="3"/>
            <a:r>
              <a:t>Textebene 4</a:t>
            </a:r>
          </a:p>
          <a:p>
            <a:pPr lvl="4"/>
            <a:r>
              <a:t>Textebene 5</a:t>
            </a:r>
          </a:p>
        </p:txBody>
      </p:sp>
      <p:sp>
        <p:nvSpPr>
          <p:cNvPr id="3" name="Shape 3"/>
          <p:cNvSpPr>
            <a:spLocks noGrp="1"/>
          </p:cNvSpPr>
          <p:nvPr>
            <p:ph type="title"/>
          </p:nvPr>
        </p:nvSpPr>
        <p:spPr>
          <a:xfrm>
            <a:off x="-1807719" y="-660400"/>
            <a:ext cx="3615437" cy="1320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Titeltext</a:t>
            </a:r>
          </a:p>
        </p:txBody>
      </p:sp>
      <p:sp>
        <p:nvSpPr>
          <p:cNvPr id="4" name="Shape 4"/>
          <p:cNvSpPr>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3429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10287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7145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2057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24003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2743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5715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1pPr>
      <a:lvl2pPr marL="11430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7145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3pPr>
      <a:lvl4pPr marL="22860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8575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5pPr>
      <a:lvl6pPr marL="34290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6pPr>
      <a:lvl7pPr marL="40005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7pPr>
      <a:lvl8pPr marL="45720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8pPr>
      <a:lvl9pPr marL="51435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3429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10287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7145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2057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24003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2743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tif"/><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9E9E9"/>
            </a:gs>
            <a:gs pos="50000">
              <a:srgbClr val="D3D3D3"/>
            </a:gs>
            <a:gs pos="100000">
              <a:srgbClr val="B9B9B9"/>
            </a:gs>
          </a:gsLst>
          <a:lin ang="16200000" scaled="0"/>
        </a:gradFill>
        <a:effectLst/>
      </p:bgPr>
    </p:bg>
    <p:spTree>
      <p:nvGrpSpPr>
        <p:cNvPr id="1" name=""/>
        <p:cNvGrpSpPr/>
        <p:nvPr/>
      </p:nvGrpSpPr>
      <p:grpSpPr>
        <a:xfrm>
          <a:off x="0" y="0"/>
          <a:ext cx="0" cy="0"/>
          <a:chOff x="0" y="0"/>
          <a:chExt cx="0" cy="0"/>
        </a:xfrm>
      </p:grpSpPr>
      <p:pic>
        <p:nvPicPr>
          <p:cNvPr id="81" name="Startbild PPT.jpg"/>
          <p:cNvPicPr>
            <a:picLocks noChangeAspect="1"/>
          </p:cNvPicPr>
          <p:nvPr/>
        </p:nvPicPr>
        <p:blipFill>
          <a:blip r:embed="rId2">
            <a:extLst/>
          </a:blip>
          <a:srcRect b="2414"/>
          <a:stretch>
            <a:fillRect/>
          </a:stretch>
        </p:blipFill>
        <p:spPr>
          <a:xfrm>
            <a:off x="0" y="0"/>
            <a:ext cx="13004800" cy="9753600"/>
          </a:xfrm>
          <a:prstGeom prst="rect">
            <a:avLst/>
          </a:prstGeom>
          <a:ln w="12700">
            <a:miter lim="400000"/>
          </a:ln>
        </p:spPr>
      </p:pic>
      <p:sp>
        <p:nvSpPr>
          <p:cNvPr id="82" name="Shape 82"/>
          <p:cNvSpPr/>
          <p:nvPr/>
        </p:nvSpPr>
        <p:spPr>
          <a:xfrm>
            <a:off x="-2259" y="9642968"/>
            <a:ext cx="13004803" cy="108375"/>
          </a:xfrm>
          <a:prstGeom prst="rect">
            <a:avLst/>
          </a:prstGeom>
          <a:solidFill>
            <a:srgbClr val="EADB2B"/>
          </a:solidFill>
          <a:ln w="3175"/>
        </p:spPr>
        <p:txBody>
          <a:bodyPr lIns="72248" tIns="72248" rIns="72248" bIns="72248" anchor="ctr"/>
          <a:lstStyle/>
          <a:p>
            <a:pPr defTabSz="830862">
              <a:defRPr sz="3413"/>
            </a:pPr>
            <a:endParaRPr/>
          </a:p>
        </p:txBody>
      </p:sp>
      <p:pic>
        <p:nvPicPr>
          <p:cNvPr id="83" name="pasted-image.png"/>
          <p:cNvPicPr>
            <a:picLocks noChangeAspect="1"/>
          </p:cNvPicPr>
          <p:nvPr/>
        </p:nvPicPr>
        <p:blipFill>
          <a:blip r:embed="rId3">
            <a:extLst/>
          </a:blip>
          <a:stretch>
            <a:fillRect/>
          </a:stretch>
        </p:blipFill>
        <p:spPr>
          <a:xfrm>
            <a:off x="11547494" y="424180"/>
            <a:ext cx="1266859" cy="749300"/>
          </a:xfrm>
          <a:prstGeom prst="rect">
            <a:avLst/>
          </a:prstGeom>
          <a:ln w="12700">
            <a:miter lim="400000"/>
          </a:ln>
        </p:spPr>
      </p:pic>
      <p:sp>
        <p:nvSpPr>
          <p:cNvPr id="84" name="Shape 84"/>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1274470">
              <a:defRPr sz="1254">
                <a:solidFill>
                  <a:srgbClr val="787878"/>
                </a:solidFill>
                <a:uFill>
                  <a:solidFill>
                    <a:srgbClr val="787878"/>
                  </a:solidFill>
                </a:uFill>
                <a:latin typeface="Arial Unicode MS"/>
                <a:ea typeface="Arial Unicode MS"/>
                <a:cs typeface="Arial Unicode MS"/>
                <a:sym typeface="Arial Unicode MS"/>
              </a:defRPr>
            </a:lvl1pPr>
          </a:lstStyle>
          <a:p>
            <a:pPr>
              <a:defRPr sz="2508">
                <a:solidFill>
                  <a:srgbClr val="FFFFFF"/>
                </a:solidFill>
                <a:uFill>
                  <a:solidFill>
                    <a:srgbClr val="FFFFFF"/>
                  </a:solidFill>
                </a:uFill>
              </a:defRPr>
            </a:pPr>
            <a:r>
              <a:rPr sz="1254">
                <a:solidFill>
                  <a:srgbClr val="787878"/>
                </a:solidFill>
                <a:uFill>
                  <a:solidFill>
                    <a:srgbClr val="787878"/>
                  </a:solidFill>
                </a:uFill>
              </a:rPr>
              <a:t>Thema der Präsentation</a:t>
            </a:r>
          </a:p>
        </p:txBody>
      </p:sp>
      <p:sp>
        <p:nvSpPr>
          <p:cNvPr id="85" name="Shape 85"/>
          <p:cNvSpPr/>
          <p:nvPr/>
        </p:nvSpPr>
        <p:spPr>
          <a:xfrm>
            <a:off x="0" y="9335910"/>
            <a:ext cx="977618"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r" defTabSz="1274470">
              <a:defRPr sz="1254">
                <a:solidFill>
                  <a:srgbClr val="787878"/>
                </a:solidFill>
                <a:uFill>
                  <a:solidFill>
                    <a:srgbClr val="787878"/>
                  </a:solidFill>
                </a:uFill>
                <a:latin typeface="Arial Unicode MS"/>
                <a:ea typeface="Arial Unicode MS"/>
                <a:cs typeface="Arial Unicode MS"/>
                <a:sym typeface="Arial Unicode MS"/>
              </a:defRPr>
            </a:lvl1pPr>
          </a:lstStyle>
          <a:p>
            <a:pPr>
              <a:defRPr sz="2508">
                <a:solidFill>
                  <a:srgbClr val="FFFFFF"/>
                </a:solidFill>
                <a:uFill>
                  <a:solidFill>
                    <a:srgbClr val="FFFFFF"/>
                  </a:solidFill>
                </a:uFill>
              </a:defRPr>
            </a:pPr>
            <a:r>
              <a:rPr sz="1254">
                <a:solidFill>
                  <a:srgbClr val="787878"/>
                </a:solidFill>
                <a:uFill>
                  <a:solidFill>
                    <a:srgbClr val="787878"/>
                  </a:solidFill>
                </a:uFill>
              </a:rPr>
              <a:t>1</a:t>
            </a:r>
          </a:p>
        </p:txBody>
      </p:sp>
      <p:sp>
        <p:nvSpPr>
          <p:cNvPr id="86" name="Shape 86"/>
          <p:cNvSpPr>
            <a:spLocks noGrp="1"/>
          </p:cNvSpPr>
          <p:nvPr>
            <p:ph type="sldNum" sz="quarter" idx="4294967295"/>
          </p:nvPr>
        </p:nvSpPr>
        <p:spPr>
          <a:xfrm>
            <a:off x="6559599" y="92456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06" name="Shape 206"/>
          <p:cNvSpPr>
            <a:spLocks noGrp="1"/>
          </p:cNvSpPr>
          <p:nvPr>
            <p:ph type="title"/>
          </p:nvPr>
        </p:nvSpPr>
        <p:spPr>
          <a:xfrm>
            <a:off x="1270000" y="254000"/>
            <a:ext cx="10464800" cy="1168878"/>
          </a:xfrm>
          <a:prstGeom prst="rect">
            <a:avLst/>
          </a:prstGeom>
        </p:spPr>
        <p:txBody>
          <a:bodyPr>
            <a:normAutofit fontScale="90000"/>
          </a:bodyPr>
          <a:lstStyle>
            <a:lvl1pPr defTabSz="514095">
              <a:defRPr sz="7040">
                <a:solidFill>
                  <a:srgbClr val="000000"/>
                </a:solidFill>
              </a:defRPr>
            </a:lvl1pPr>
          </a:lstStyle>
          <a:p>
            <a:r>
              <a:t>Additional Observations</a:t>
            </a:r>
          </a:p>
        </p:txBody>
      </p:sp>
      <p:sp>
        <p:nvSpPr>
          <p:cNvPr id="207" name="Shape 207"/>
          <p:cNvSpPr/>
          <p:nvPr/>
        </p:nvSpPr>
        <p:spPr>
          <a:xfrm>
            <a:off x="574483" y="1860788"/>
            <a:ext cx="11855834" cy="6959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lnSpcReduction="20000"/>
          </a:bodyPr>
          <a:lstStyle/>
          <a:p>
            <a:pPr marL="571500" indent="-571500" algn="l">
              <a:spcBef>
                <a:spcPts val="4200"/>
              </a:spcBef>
              <a:buSzPct val="100000"/>
              <a:buChar char="•"/>
              <a:defRPr sz="3800">
                <a:solidFill>
                  <a:srgbClr val="000000"/>
                </a:solidFill>
              </a:defRPr>
            </a:pPr>
            <a:r>
              <a:rPr dirty="0"/>
              <a:t>Projects create data silos mainly for publication purposes.</a:t>
            </a:r>
          </a:p>
          <a:p>
            <a:pPr marL="571500" indent="-571500" algn="l">
              <a:spcBef>
                <a:spcPts val="4200"/>
              </a:spcBef>
              <a:buSzPct val="100000"/>
              <a:buChar char="•"/>
              <a:defRPr sz="3800">
                <a:solidFill>
                  <a:srgbClr val="000000"/>
                </a:solidFill>
              </a:defRPr>
            </a:pPr>
            <a:r>
              <a:rPr dirty="0"/>
              <a:t>These data silos contain much more information than it is ever published.</a:t>
            </a:r>
            <a:r>
              <a:rPr lang="de-DE" dirty="0"/>
              <a:t> </a:t>
            </a:r>
            <a:r>
              <a:rPr lang="de-DE" dirty="0" err="1"/>
              <a:t>What</a:t>
            </a:r>
            <a:r>
              <a:rPr lang="de-DE" dirty="0"/>
              <a:t> </a:t>
            </a:r>
            <a:r>
              <a:rPr lang="de-DE" dirty="0" err="1"/>
              <a:t>happens</a:t>
            </a:r>
            <a:r>
              <a:rPr lang="de-DE" dirty="0"/>
              <a:t> </a:t>
            </a:r>
            <a:r>
              <a:rPr lang="de-DE" dirty="0" err="1"/>
              <a:t>to</a:t>
            </a:r>
            <a:r>
              <a:rPr lang="de-DE" dirty="0"/>
              <a:t> </a:t>
            </a:r>
            <a:r>
              <a:rPr lang="de-DE" dirty="0" err="1"/>
              <a:t>the</a:t>
            </a:r>
            <a:r>
              <a:rPr lang="de-DE" dirty="0"/>
              <a:t> </a:t>
            </a:r>
            <a:r>
              <a:rPr lang="de-DE" dirty="0" err="1"/>
              <a:t>unused</a:t>
            </a:r>
            <a:r>
              <a:rPr lang="de-DE" dirty="0"/>
              <a:t> Information?</a:t>
            </a:r>
            <a:endParaRPr dirty="0"/>
          </a:p>
          <a:p>
            <a:pPr marL="571500" indent="-571500" algn="l">
              <a:spcBef>
                <a:spcPts val="4200"/>
              </a:spcBef>
              <a:buSzPct val="100000"/>
              <a:buChar char="•"/>
              <a:defRPr sz="3800">
                <a:solidFill>
                  <a:srgbClr val="000000"/>
                </a:solidFill>
              </a:defRPr>
            </a:pPr>
            <a:r>
              <a:rPr dirty="0"/>
              <a:t>While data silos containing information for a group of researchers they are </a:t>
            </a:r>
            <a:r>
              <a:rPr lang="de-DE" dirty="0"/>
              <a:t>in </a:t>
            </a:r>
            <a:r>
              <a:rPr lang="de-DE" dirty="0" err="1"/>
              <a:t>many</a:t>
            </a:r>
            <a:r>
              <a:rPr lang="de-DE" dirty="0"/>
              <a:t> </a:t>
            </a:r>
            <a:r>
              <a:rPr lang="de-DE" dirty="0" err="1"/>
              <a:t>cases</a:t>
            </a:r>
            <a:r>
              <a:rPr lang="de-DE" dirty="0"/>
              <a:t> </a:t>
            </a:r>
            <a:r>
              <a:rPr dirty="0"/>
              <a:t>individually organised.</a:t>
            </a:r>
          </a:p>
          <a:p>
            <a:pPr marL="571500" indent="-571500" algn="l">
              <a:spcBef>
                <a:spcPts val="4200"/>
              </a:spcBef>
              <a:buSzPct val="100000"/>
              <a:buChar char="•"/>
              <a:defRPr sz="3800">
                <a:solidFill>
                  <a:srgbClr val="000000"/>
                </a:solidFill>
              </a:defRPr>
            </a:pPr>
            <a:r>
              <a:rPr dirty="0"/>
              <a:t>Data silos are considered by curators to be valuable sources even after the project has finished. Therefore data silos should be archived.</a:t>
            </a:r>
          </a:p>
        </p:txBody>
      </p:sp>
      <p:sp>
        <p:nvSpPr>
          <p:cNvPr id="208" name="Shape 208"/>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209" name="Shape 209"/>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10" name="Shape 210"/>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07">
                                            <p:bg/>
                                          </p:spTgt>
                                        </p:tgtEl>
                                        <p:attrNameLst>
                                          <p:attrName>style.visibility</p:attrName>
                                        </p:attrNameLst>
                                      </p:cBhvr>
                                      <p:to>
                                        <p:strVal val="visible"/>
                                      </p:to>
                                    </p:set>
                                    <p:animEffect transition="in" filter="wipe(left)">
                                      <p:cBhvr>
                                        <p:cTn id="7" dur="1000"/>
                                        <p:tgtEl>
                                          <p:spTgt spid="207">
                                            <p:bg/>
                                          </p:spTgt>
                                        </p:tgtEl>
                                      </p:cBhvr>
                                    </p:animEffect>
                                  </p:childTnLst>
                                </p:cTn>
                              </p:par>
                              <p:par>
                                <p:cTn id="8" presetID="22" presetClass="entr" presetSubtype="8" fill="hold" grpId="1" nodeType="withEffect">
                                  <p:stCondLst>
                                    <p:cond delay="0"/>
                                  </p:stCondLst>
                                  <p:iterate>
                                    <p:tmAbs val="0"/>
                                  </p:iterate>
                                  <p:childTnLst>
                                    <p:set>
                                      <p:cBhvr>
                                        <p:cTn id="9" fill="hold"/>
                                        <p:tgtEl>
                                          <p:spTgt spid="207">
                                            <p:txEl>
                                              <p:pRg st="0" end="0"/>
                                            </p:txEl>
                                          </p:spTgt>
                                        </p:tgtEl>
                                        <p:attrNameLst>
                                          <p:attrName>style.visibility</p:attrName>
                                        </p:attrNameLst>
                                      </p:cBhvr>
                                      <p:to>
                                        <p:strVal val="visible"/>
                                      </p:to>
                                    </p:set>
                                    <p:animEffect transition="in" filter="wipe(left)">
                                      <p:cBhvr>
                                        <p:cTn id="10" dur="1000"/>
                                        <p:tgtEl>
                                          <p:spTgt spid="2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207">
                                            <p:txEl>
                                              <p:pRg st="1" end="1"/>
                                            </p:txEl>
                                          </p:spTgt>
                                        </p:tgtEl>
                                        <p:attrNameLst>
                                          <p:attrName>style.visibility</p:attrName>
                                        </p:attrNameLst>
                                      </p:cBhvr>
                                      <p:to>
                                        <p:strVal val="visible"/>
                                      </p:to>
                                    </p:set>
                                    <p:animEffect transition="in" filter="wipe(left)">
                                      <p:cBhvr>
                                        <p:cTn id="15" dur="1000"/>
                                        <p:tgtEl>
                                          <p:spTgt spid="20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207">
                                            <p:txEl>
                                              <p:pRg st="2" end="2"/>
                                            </p:txEl>
                                          </p:spTgt>
                                        </p:tgtEl>
                                        <p:attrNameLst>
                                          <p:attrName>style.visibility</p:attrName>
                                        </p:attrNameLst>
                                      </p:cBhvr>
                                      <p:to>
                                        <p:strVal val="visible"/>
                                      </p:to>
                                    </p:set>
                                    <p:animEffect transition="in" filter="wipe(left)">
                                      <p:cBhvr>
                                        <p:cTn id="20" dur="1000"/>
                                        <p:tgtEl>
                                          <p:spTgt spid="20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207">
                                            <p:txEl>
                                              <p:pRg st="3" end="3"/>
                                            </p:txEl>
                                          </p:spTgt>
                                        </p:tgtEl>
                                        <p:attrNameLst>
                                          <p:attrName>style.visibility</p:attrName>
                                        </p:attrNameLst>
                                      </p:cBhvr>
                                      <p:to>
                                        <p:strVal val="visible"/>
                                      </p:to>
                                    </p:set>
                                    <p:animEffect transition="in" filter="wipe(left)">
                                      <p:cBhvr>
                                        <p:cTn id="25" dur="1000"/>
                                        <p:tgtEl>
                                          <p:spTgt spid="2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12" name="Shape 212"/>
          <p:cNvSpPr/>
          <p:nvPr/>
        </p:nvSpPr>
        <p:spPr>
          <a:xfrm>
            <a:off x="622298" y="2509043"/>
            <a:ext cx="11747501" cy="5346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8000">
                <a:solidFill>
                  <a:srgbClr val="000000"/>
                </a:solidFill>
              </a:defRPr>
            </a:lvl1pPr>
          </a:lstStyle>
          <a:p>
            <a:r>
              <a:t>What means archiving an individually organised data silo for further reuse? </a:t>
            </a:r>
          </a:p>
        </p:txBody>
      </p:sp>
      <p:sp>
        <p:nvSpPr>
          <p:cNvPr id="213" name="Shape 213"/>
          <p:cNvSpPr/>
          <p:nvPr/>
        </p:nvSpPr>
        <p:spPr>
          <a:xfrm>
            <a:off x="624068" y="441235"/>
            <a:ext cx="11743961" cy="15094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8000">
                <a:solidFill>
                  <a:srgbClr val="000000"/>
                </a:solidFill>
              </a:defRPr>
            </a:lvl1pPr>
          </a:lstStyle>
          <a:p>
            <a:r>
              <a:rPr lang="de-DE" dirty="0"/>
              <a:t>But </a:t>
            </a:r>
            <a:r>
              <a:rPr dirty="0"/>
              <a:t>...</a:t>
            </a:r>
          </a:p>
        </p:txBody>
      </p:sp>
      <p:sp>
        <p:nvSpPr>
          <p:cNvPr id="214" name="Shape 214"/>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215" name="Shape 215"/>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16" name="Shape 216"/>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12"/>
                                        </p:tgtEl>
                                        <p:attrNameLst>
                                          <p:attrName>style.visibility</p:attrName>
                                        </p:attrNameLst>
                                      </p:cBhvr>
                                      <p:to>
                                        <p:strVal val="visible"/>
                                      </p:to>
                                    </p:set>
                                    <p:anim calcmode="lin" valueType="num">
                                      <p:cBhvr>
                                        <p:cTn id="7" dur="1000" fill="hold"/>
                                        <p:tgtEl>
                                          <p:spTgt spid="212"/>
                                        </p:tgtEl>
                                        <p:attrNameLst>
                                          <p:attrName>ppt_x</p:attrName>
                                        </p:attrNameLst>
                                      </p:cBhvr>
                                      <p:tavLst>
                                        <p:tav tm="0">
                                          <p:val>
                                            <p:strVal val="#ppt_x"/>
                                          </p:val>
                                        </p:tav>
                                        <p:tav tm="100000">
                                          <p:val>
                                            <p:strVal val="#ppt_x"/>
                                          </p:val>
                                        </p:tav>
                                      </p:tavLst>
                                    </p:anim>
                                    <p:anim calcmode="lin" valueType="num">
                                      <p:cBhvr>
                                        <p:cTn id="8" dur="1000" fill="hold"/>
                                        <p:tgtEl>
                                          <p:spTgt spid="2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18" name="Shape 218"/>
          <p:cNvSpPr>
            <a:spLocks noGrp="1"/>
          </p:cNvSpPr>
          <p:nvPr>
            <p:ph type="title"/>
          </p:nvPr>
        </p:nvSpPr>
        <p:spPr>
          <a:xfrm>
            <a:off x="152400" y="254000"/>
            <a:ext cx="12585700" cy="2438400"/>
          </a:xfrm>
          <a:prstGeom prst="rect">
            <a:avLst/>
          </a:prstGeom>
        </p:spPr>
        <p:txBody>
          <a:bodyPr>
            <a:normAutofit fontScale="90000"/>
          </a:bodyPr>
          <a:lstStyle>
            <a:lvl1pPr defTabSz="560831">
              <a:defRPr sz="7679">
                <a:solidFill>
                  <a:srgbClr val="000000"/>
                </a:solidFill>
              </a:defRPr>
            </a:lvl1pPr>
          </a:lstStyle>
          <a:p>
            <a:r>
              <a:t>20 years ago - it was so easy ...</a:t>
            </a:r>
          </a:p>
        </p:txBody>
      </p:sp>
      <p:sp>
        <p:nvSpPr>
          <p:cNvPr id="219" name="Shape 219"/>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pic>
        <p:nvPicPr>
          <p:cNvPr id="220" name="Bild 219"/>
          <p:cNvPicPr>
            <a:picLocks/>
          </p:cNvPicPr>
          <p:nvPr/>
        </p:nvPicPr>
        <p:blipFill>
          <a:blip r:embed="rId3">
            <a:extLst/>
          </a:blip>
          <a:stretch>
            <a:fillRect/>
          </a:stretch>
        </p:blipFill>
        <p:spPr>
          <a:xfrm rot="701576">
            <a:off x="2462167" y="2937294"/>
            <a:ext cx="8077201" cy="6197601"/>
          </a:xfrm>
          <a:prstGeom prst="rect">
            <a:avLst/>
          </a:prstGeom>
          <a:effectLst>
            <a:outerShdw blurRad="127000" dist="76200" dir="2700000" rotWithShape="0">
              <a:srgbClr val="000000">
                <a:alpha val="75000"/>
              </a:srgbClr>
            </a:outerShdw>
          </a:effectLst>
        </p:spPr>
      </p:pic>
      <p:sp>
        <p:nvSpPr>
          <p:cNvPr id="221" name="Shape 221"/>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22" name="Shape 222"/>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24" name="Shape 224"/>
          <p:cNvSpPr>
            <a:spLocks noGrp="1"/>
          </p:cNvSpPr>
          <p:nvPr>
            <p:ph type="title"/>
          </p:nvPr>
        </p:nvSpPr>
        <p:spPr>
          <a:prstGeom prst="rect">
            <a:avLst/>
          </a:prstGeom>
        </p:spPr>
        <p:txBody>
          <a:bodyPr>
            <a:normAutofit fontScale="90000"/>
          </a:bodyPr>
          <a:lstStyle>
            <a:lvl1pPr defTabSz="560831">
              <a:defRPr sz="7679">
                <a:solidFill>
                  <a:srgbClr val="000000"/>
                </a:solidFill>
              </a:defRPr>
            </a:lvl1pPr>
          </a:lstStyle>
          <a:p>
            <a:r>
              <a:rPr dirty="0"/>
              <a:t>But today - Things </a:t>
            </a:r>
            <a:r>
              <a:rPr lang="de-DE" dirty="0" err="1"/>
              <a:t>might</a:t>
            </a:r>
            <a:r>
              <a:rPr lang="de-DE" dirty="0"/>
              <a:t> </a:t>
            </a:r>
            <a:r>
              <a:rPr lang="de-DE" dirty="0" err="1"/>
              <a:t>be</a:t>
            </a:r>
            <a:r>
              <a:rPr lang="de-DE" dirty="0"/>
              <a:t> </a:t>
            </a:r>
            <a:r>
              <a:rPr dirty="0"/>
              <a:t>more difficult ...</a:t>
            </a:r>
          </a:p>
        </p:txBody>
      </p:sp>
      <p:sp>
        <p:nvSpPr>
          <p:cNvPr id="225" name="Shape 225"/>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pic>
        <p:nvPicPr>
          <p:cNvPr id="226" name="droppedImage-1.tiff"/>
          <p:cNvPicPr>
            <a:picLocks noChangeAspect="1"/>
          </p:cNvPicPr>
          <p:nvPr/>
        </p:nvPicPr>
        <p:blipFill>
          <a:blip r:embed="rId2">
            <a:extLst/>
          </a:blip>
          <a:stretch>
            <a:fillRect/>
          </a:stretch>
        </p:blipFill>
        <p:spPr>
          <a:xfrm>
            <a:off x="2616200" y="2844800"/>
            <a:ext cx="7112000" cy="7112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28" name="Shape 228"/>
          <p:cNvSpPr>
            <a:spLocks noGrp="1"/>
          </p:cNvSpPr>
          <p:nvPr>
            <p:ph type="title"/>
          </p:nvPr>
        </p:nvSpPr>
        <p:spPr>
          <a:xfrm>
            <a:off x="628644" y="0"/>
            <a:ext cx="11734806" cy="2072546"/>
          </a:xfrm>
          <a:prstGeom prst="rect">
            <a:avLst/>
          </a:prstGeom>
        </p:spPr>
        <p:txBody>
          <a:bodyPr/>
          <a:lstStyle>
            <a:lvl1pPr>
              <a:defRPr sz="5800">
                <a:solidFill>
                  <a:srgbClr val="000000"/>
                </a:solidFill>
              </a:defRPr>
            </a:lvl1pPr>
          </a:lstStyle>
          <a:p>
            <a:r>
              <a:rPr lang="de-DE" dirty="0" err="1"/>
              <a:t>Turning</a:t>
            </a:r>
            <a:r>
              <a:rPr lang="de-DE" dirty="0"/>
              <a:t> </a:t>
            </a:r>
            <a:r>
              <a:rPr dirty="0"/>
              <a:t>such a Data-Silo to a "living" Archive one should use ..</a:t>
            </a:r>
          </a:p>
        </p:txBody>
      </p:sp>
      <p:sp>
        <p:nvSpPr>
          <p:cNvPr id="229" name="Shape 229"/>
          <p:cNvSpPr/>
          <p:nvPr/>
        </p:nvSpPr>
        <p:spPr>
          <a:xfrm>
            <a:off x="714195" y="2169421"/>
            <a:ext cx="11649255" cy="67146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676776" indent="-676776" algn="l">
              <a:spcBef>
                <a:spcPts val="3200"/>
              </a:spcBef>
              <a:buSzPct val="100000"/>
              <a:buChar char="•"/>
              <a:defRPr sz="4500">
                <a:solidFill>
                  <a:srgbClr val="000000"/>
                </a:solidFill>
              </a:defRPr>
            </a:pPr>
            <a:r>
              <a:rPr dirty="0"/>
              <a:t>standardised technical formats</a:t>
            </a:r>
          </a:p>
          <a:p>
            <a:pPr marL="676776" indent="-676776" algn="l">
              <a:spcBef>
                <a:spcPts val="3200"/>
              </a:spcBef>
              <a:buSzPct val="100000"/>
              <a:buChar char="•"/>
              <a:defRPr sz="4500">
                <a:solidFill>
                  <a:srgbClr val="000000"/>
                </a:solidFill>
              </a:defRPr>
            </a:pPr>
            <a:r>
              <a:rPr dirty="0"/>
              <a:t>standardised logical formats</a:t>
            </a:r>
          </a:p>
          <a:p>
            <a:pPr marL="676776" indent="-676776" algn="l">
              <a:spcBef>
                <a:spcPts val="3200"/>
              </a:spcBef>
              <a:buSzPct val="100000"/>
              <a:buChar char="•"/>
              <a:defRPr sz="4500">
                <a:solidFill>
                  <a:srgbClr val="000000"/>
                </a:solidFill>
              </a:defRPr>
            </a:pPr>
            <a:r>
              <a:rPr dirty="0"/>
              <a:t>controlled vocabularies (global/local)</a:t>
            </a:r>
          </a:p>
          <a:p>
            <a:pPr marL="676776" indent="-676776" algn="l">
              <a:spcBef>
                <a:spcPts val="3200"/>
              </a:spcBef>
              <a:buSzPct val="100000"/>
              <a:buChar char="•"/>
              <a:defRPr sz="4500">
                <a:solidFill>
                  <a:srgbClr val="000000"/>
                </a:solidFill>
              </a:defRPr>
            </a:pPr>
            <a:r>
              <a:rPr dirty="0"/>
              <a:t>well documented data &amp; structures</a:t>
            </a:r>
          </a:p>
          <a:p>
            <a:pPr marL="676776" indent="-676776" algn="l">
              <a:spcBef>
                <a:spcPts val="3200"/>
              </a:spcBef>
              <a:buSzPct val="100000"/>
              <a:buChar char="•"/>
              <a:defRPr sz="4500">
                <a:solidFill>
                  <a:srgbClr val="000000"/>
                </a:solidFill>
              </a:defRPr>
            </a:pPr>
            <a:r>
              <a:rPr dirty="0"/>
              <a:t>well defined &amp; well documented data policies</a:t>
            </a:r>
          </a:p>
        </p:txBody>
      </p:sp>
      <p:sp>
        <p:nvSpPr>
          <p:cNvPr id="231" name="Shape 231"/>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
        <p:nvSpPr>
          <p:cNvPr id="232" name="Shape 232"/>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33" name="Shape 233"/>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29">
                                            <p:bg/>
                                          </p:spTgt>
                                        </p:tgtEl>
                                        <p:attrNameLst>
                                          <p:attrName>style.visibility</p:attrName>
                                        </p:attrNameLst>
                                      </p:cBhvr>
                                      <p:to>
                                        <p:strVal val="visible"/>
                                      </p:to>
                                    </p:set>
                                    <p:animEffect transition="in" filter="wipe(left)">
                                      <p:cBhvr>
                                        <p:cTn id="7" dur="750"/>
                                        <p:tgtEl>
                                          <p:spTgt spid="229">
                                            <p:bg/>
                                          </p:spTgt>
                                        </p:tgtEl>
                                      </p:cBhvr>
                                    </p:animEffect>
                                  </p:childTnLst>
                                </p:cTn>
                              </p:par>
                              <p:par>
                                <p:cTn id="8" presetID="22" presetClass="entr" presetSubtype="8" fill="hold" grpId="1" nodeType="withEffect">
                                  <p:stCondLst>
                                    <p:cond delay="0"/>
                                  </p:stCondLst>
                                  <p:iterate>
                                    <p:tmAbs val="0"/>
                                  </p:iterate>
                                  <p:childTnLst>
                                    <p:set>
                                      <p:cBhvr>
                                        <p:cTn id="9" fill="hold"/>
                                        <p:tgtEl>
                                          <p:spTgt spid="229">
                                            <p:txEl>
                                              <p:pRg st="0" end="0"/>
                                            </p:txEl>
                                          </p:spTgt>
                                        </p:tgtEl>
                                        <p:attrNameLst>
                                          <p:attrName>style.visibility</p:attrName>
                                        </p:attrNameLst>
                                      </p:cBhvr>
                                      <p:to>
                                        <p:strVal val="visible"/>
                                      </p:to>
                                    </p:set>
                                    <p:animEffect transition="in" filter="wipe(left)">
                                      <p:cBhvr>
                                        <p:cTn id="10" dur="750"/>
                                        <p:tgtEl>
                                          <p:spTgt spid="2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229">
                                            <p:txEl>
                                              <p:pRg st="1" end="1"/>
                                            </p:txEl>
                                          </p:spTgt>
                                        </p:tgtEl>
                                        <p:attrNameLst>
                                          <p:attrName>style.visibility</p:attrName>
                                        </p:attrNameLst>
                                      </p:cBhvr>
                                      <p:to>
                                        <p:strVal val="visible"/>
                                      </p:to>
                                    </p:set>
                                    <p:animEffect transition="in" filter="wipe(left)">
                                      <p:cBhvr>
                                        <p:cTn id="15" dur="750"/>
                                        <p:tgtEl>
                                          <p:spTgt spid="2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229">
                                            <p:txEl>
                                              <p:pRg st="2" end="2"/>
                                            </p:txEl>
                                          </p:spTgt>
                                        </p:tgtEl>
                                        <p:attrNameLst>
                                          <p:attrName>style.visibility</p:attrName>
                                        </p:attrNameLst>
                                      </p:cBhvr>
                                      <p:to>
                                        <p:strVal val="visible"/>
                                      </p:to>
                                    </p:set>
                                    <p:animEffect transition="in" filter="wipe(left)">
                                      <p:cBhvr>
                                        <p:cTn id="20" dur="750"/>
                                        <p:tgtEl>
                                          <p:spTgt spid="22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229">
                                            <p:txEl>
                                              <p:pRg st="3" end="3"/>
                                            </p:txEl>
                                          </p:spTgt>
                                        </p:tgtEl>
                                        <p:attrNameLst>
                                          <p:attrName>style.visibility</p:attrName>
                                        </p:attrNameLst>
                                      </p:cBhvr>
                                      <p:to>
                                        <p:strVal val="visible"/>
                                      </p:to>
                                    </p:set>
                                    <p:animEffect transition="in" filter="wipe(left)">
                                      <p:cBhvr>
                                        <p:cTn id="25" dur="750"/>
                                        <p:tgtEl>
                                          <p:spTgt spid="22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1" nodeType="clickEffect">
                                  <p:stCondLst>
                                    <p:cond delay="0"/>
                                  </p:stCondLst>
                                  <p:iterate>
                                    <p:tmAbs val="0"/>
                                  </p:iterate>
                                  <p:childTnLst>
                                    <p:set>
                                      <p:cBhvr>
                                        <p:cTn id="29" fill="hold"/>
                                        <p:tgtEl>
                                          <p:spTgt spid="229">
                                            <p:txEl>
                                              <p:pRg st="4" end="4"/>
                                            </p:txEl>
                                          </p:spTgt>
                                        </p:tgtEl>
                                        <p:attrNameLst>
                                          <p:attrName>style.visibility</p:attrName>
                                        </p:attrNameLst>
                                      </p:cBhvr>
                                      <p:to>
                                        <p:strVal val="visible"/>
                                      </p:to>
                                    </p:set>
                                    <p:animEffect transition="in" filter="wipe(left)">
                                      <p:cBhvr>
                                        <p:cTn id="30" dur="2000"/>
                                        <p:tgtEl>
                                          <p:spTgt spid="229">
                                            <p:txEl>
                                              <p:pRg st="4" end="4"/>
                                            </p:txEl>
                                          </p:spTgt>
                                        </p:tgtEl>
                                      </p:cBhvr>
                                    </p:animEffect>
                                  </p:childTnLst>
                                </p:cTn>
                              </p:par>
                            </p:childTnLst>
                          </p:cTn>
                        </p:par>
                        <p:par>
                          <p:cTn id="31" fill="hold">
                            <p:stCondLst>
                              <p:cond delay="2000"/>
                            </p:stCondLst>
                            <p:childTnLst>
                              <p:par>
                                <p:cTn id="32" presetID="2" presetClass="exit" presetSubtype="2" fill="hold" grpId="2" nodeType="afterEffect">
                                  <p:stCondLst>
                                    <p:cond delay="500"/>
                                  </p:stCondLst>
                                  <p:iterate>
                                    <p:tmAbs val="0"/>
                                  </p:iterate>
                                  <p:childTnLst>
                                    <p:anim calcmode="lin" valueType="num">
                                      <p:cBhvr>
                                        <p:cTn id="33" dur="1000" fill="hold"/>
                                        <p:tgtEl>
                                          <p:spTgt spid="229">
                                            <p:txEl>
                                              <p:pRg st="0" end="0"/>
                                            </p:txEl>
                                          </p:spTgt>
                                        </p:tgtEl>
                                        <p:attrNameLst>
                                          <p:attrName>ppt_x</p:attrName>
                                        </p:attrNameLst>
                                      </p:cBhvr>
                                      <p:tavLst>
                                        <p:tav tm="0">
                                          <p:val>
                                            <p:strVal val="ppt_x"/>
                                          </p:val>
                                        </p:tav>
                                        <p:tav tm="100000">
                                          <p:val>
                                            <p:strVal val="1+ppt_w/2"/>
                                          </p:val>
                                        </p:tav>
                                      </p:tavLst>
                                    </p:anim>
                                    <p:anim calcmode="lin" valueType="num">
                                      <p:cBhvr>
                                        <p:cTn id="34" dur="1000" fill="hold"/>
                                        <p:tgtEl>
                                          <p:spTgt spid="229">
                                            <p:txEl>
                                              <p:pRg st="0" end="0"/>
                                            </p:txEl>
                                          </p:spTgt>
                                        </p:tgtEl>
                                        <p:attrNameLst>
                                          <p:attrName>ppt_y</p:attrName>
                                        </p:attrNameLst>
                                      </p:cBhvr>
                                      <p:tavLst>
                                        <p:tav tm="0">
                                          <p:val>
                                            <p:strVal val="ppt_y"/>
                                          </p:val>
                                        </p:tav>
                                        <p:tav tm="100000">
                                          <p:val>
                                            <p:strVal val="ppt_y"/>
                                          </p:val>
                                        </p:tav>
                                      </p:tavLst>
                                    </p:anim>
                                    <p:set>
                                      <p:cBhvr>
                                        <p:cTn id="35" fill="hold">
                                          <p:stCondLst>
                                            <p:cond delay="999"/>
                                          </p:stCondLst>
                                        </p:cTn>
                                        <p:tgtEl>
                                          <p:spTgt spid="229">
                                            <p:txEl>
                                              <p:pRg st="0" end="0"/>
                                            </p:txEl>
                                          </p:spTgt>
                                        </p:tgtEl>
                                        <p:attrNameLst>
                                          <p:attrName>style.visibility</p:attrName>
                                        </p:attrNameLst>
                                      </p:cBhvr>
                                      <p:to>
                                        <p:strVal val="hidden"/>
                                      </p:to>
                                    </p:set>
                                  </p:childTnLst>
                                </p:cTn>
                              </p:par>
                              <p:par>
                                <p:cTn id="36" presetID="2" presetClass="exit" presetSubtype="2" fill="hold" grpId="2" nodeType="withEffect">
                                  <p:stCondLst>
                                    <p:cond delay="500"/>
                                  </p:stCondLst>
                                  <p:iterate>
                                    <p:tmAbs val="0"/>
                                  </p:iterate>
                                  <p:childTnLst>
                                    <p:anim calcmode="lin" valueType="num">
                                      <p:cBhvr>
                                        <p:cTn id="37" dur="1000" fill="hold"/>
                                        <p:tgtEl>
                                          <p:spTgt spid="229">
                                            <p:txEl>
                                              <p:pRg st="1" end="1"/>
                                            </p:txEl>
                                          </p:spTgt>
                                        </p:tgtEl>
                                        <p:attrNameLst>
                                          <p:attrName>ppt_x</p:attrName>
                                        </p:attrNameLst>
                                      </p:cBhvr>
                                      <p:tavLst>
                                        <p:tav tm="0">
                                          <p:val>
                                            <p:strVal val="ppt_x"/>
                                          </p:val>
                                        </p:tav>
                                        <p:tav tm="100000">
                                          <p:val>
                                            <p:strVal val="1+ppt_w/2"/>
                                          </p:val>
                                        </p:tav>
                                      </p:tavLst>
                                    </p:anim>
                                    <p:anim calcmode="lin" valueType="num">
                                      <p:cBhvr>
                                        <p:cTn id="38" dur="1000" fill="hold"/>
                                        <p:tgtEl>
                                          <p:spTgt spid="229">
                                            <p:txEl>
                                              <p:pRg st="1" end="1"/>
                                            </p:txEl>
                                          </p:spTgt>
                                        </p:tgtEl>
                                        <p:attrNameLst>
                                          <p:attrName>ppt_y</p:attrName>
                                        </p:attrNameLst>
                                      </p:cBhvr>
                                      <p:tavLst>
                                        <p:tav tm="0">
                                          <p:val>
                                            <p:strVal val="ppt_y"/>
                                          </p:val>
                                        </p:tav>
                                        <p:tav tm="100000">
                                          <p:val>
                                            <p:strVal val="ppt_y"/>
                                          </p:val>
                                        </p:tav>
                                      </p:tavLst>
                                    </p:anim>
                                    <p:set>
                                      <p:cBhvr>
                                        <p:cTn id="39" fill="hold">
                                          <p:stCondLst>
                                            <p:cond delay="999"/>
                                          </p:stCondLst>
                                        </p:cTn>
                                        <p:tgtEl>
                                          <p:spTgt spid="229">
                                            <p:txEl>
                                              <p:pRg st="1" end="1"/>
                                            </p:txEl>
                                          </p:spTgt>
                                        </p:tgtEl>
                                        <p:attrNameLst>
                                          <p:attrName>style.visibility</p:attrName>
                                        </p:attrNameLst>
                                      </p:cBhvr>
                                      <p:to>
                                        <p:strVal val="hidden"/>
                                      </p:to>
                                    </p:set>
                                  </p:childTnLst>
                                </p:cTn>
                              </p:par>
                              <p:par>
                                <p:cTn id="40" presetID="2" presetClass="exit" presetSubtype="2" fill="hold" grpId="2" nodeType="withEffect">
                                  <p:stCondLst>
                                    <p:cond delay="500"/>
                                  </p:stCondLst>
                                  <p:iterate>
                                    <p:tmAbs val="0"/>
                                  </p:iterate>
                                  <p:childTnLst>
                                    <p:anim calcmode="lin" valueType="num">
                                      <p:cBhvr>
                                        <p:cTn id="41" dur="1000" fill="hold"/>
                                        <p:tgtEl>
                                          <p:spTgt spid="229">
                                            <p:txEl>
                                              <p:pRg st="2" end="2"/>
                                            </p:txEl>
                                          </p:spTgt>
                                        </p:tgtEl>
                                        <p:attrNameLst>
                                          <p:attrName>ppt_x</p:attrName>
                                        </p:attrNameLst>
                                      </p:cBhvr>
                                      <p:tavLst>
                                        <p:tav tm="0">
                                          <p:val>
                                            <p:strVal val="ppt_x"/>
                                          </p:val>
                                        </p:tav>
                                        <p:tav tm="100000">
                                          <p:val>
                                            <p:strVal val="1+ppt_w/2"/>
                                          </p:val>
                                        </p:tav>
                                      </p:tavLst>
                                    </p:anim>
                                    <p:anim calcmode="lin" valueType="num">
                                      <p:cBhvr>
                                        <p:cTn id="42" dur="1000" fill="hold"/>
                                        <p:tgtEl>
                                          <p:spTgt spid="229">
                                            <p:txEl>
                                              <p:pRg st="2" end="2"/>
                                            </p:txEl>
                                          </p:spTgt>
                                        </p:tgtEl>
                                        <p:attrNameLst>
                                          <p:attrName>ppt_y</p:attrName>
                                        </p:attrNameLst>
                                      </p:cBhvr>
                                      <p:tavLst>
                                        <p:tav tm="0">
                                          <p:val>
                                            <p:strVal val="ppt_y"/>
                                          </p:val>
                                        </p:tav>
                                        <p:tav tm="100000">
                                          <p:val>
                                            <p:strVal val="ppt_y"/>
                                          </p:val>
                                        </p:tav>
                                      </p:tavLst>
                                    </p:anim>
                                    <p:set>
                                      <p:cBhvr>
                                        <p:cTn id="43" fill="hold">
                                          <p:stCondLst>
                                            <p:cond delay="999"/>
                                          </p:stCondLst>
                                        </p:cTn>
                                        <p:tgtEl>
                                          <p:spTgt spid="229">
                                            <p:txEl>
                                              <p:pRg st="2" end="2"/>
                                            </p:txEl>
                                          </p:spTgt>
                                        </p:tgtEl>
                                        <p:attrNameLst>
                                          <p:attrName>style.visibility</p:attrName>
                                        </p:attrNameLst>
                                      </p:cBhvr>
                                      <p:to>
                                        <p:strVal val="hidden"/>
                                      </p:to>
                                    </p:set>
                                  </p:childTnLst>
                                </p:cTn>
                              </p:par>
                              <p:par>
                                <p:cTn id="44" presetID="2" presetClass="exit" presetSubtype="2" fill="hold" grpId="2" nodeType="withEffect">
                                  <p:stCondLst>
                                    <p:cond delay="500"/>
                                  </p:stCondLst>
                                  <p:iterate>
                                    <p:tmAbs val="0"/>
                                  </p:iterate>
                                  <p:childTnLst>
                                    <p:anim calcmode="lin" valueType="num">
                                      <p:cBhvr>
                                        <p:cTn id="45" dur="1000" fill="hold"/>
                                        <p:tgtEl>
                                          <p:spTgt spid="229">
                                            <p:txEl>
                                              <p:pRg st="3" end="3"/>
                                            </p:txEl>
                                          </p:spTgt>
                                        </p:tgtEl>
                                        <p:attrNameLst>
                                          <p:attrName>ppt_x</p:attrName>
                                        </p:attrNameLst>
                                      </p:cBhvr>
                                      <p:tavLst>
                                        <p:tav tm="0">
                                          <p:val>
                                            <p:strVal val="ppt_x"/>
                                          </p:val>
                                        </p:tav>
                                        <p:tav tm="100000">
                                          <p:val>
                                            <p:strVal val="1+ppt_w/2"/>
                                          </p:val>
                                        </p:tav>
                                      </p:tavLst>
                                    </p:anim>
                                    <p:anim calcmode="lin" valueType="num">
                                      <p:cBhvr>
                                        <p:cTn id="46" dur="1000" fill="hold"/>
                                        <p:tgtEl>
                                          <p:spTgt spid="229">
                                            <p:txEl>
                                              <p:pRg st="3" end="3"/>
                                            </p:txEl>
                                          </p:spTgt>
                                        </p:tgtEl>
                                        <p:attrNameLst>
                                          <p:attrName>ppt_y</p:attrName>
                                        </p:attrNameLst>
                                      </p:cBhvr>
                                      <p:tavLst>
                                        <p:tav tm="0">
                                          <p:val>
                                            <p:strVal val="ppt_y"/>
                                          </p:val>
                                        </p:tav>
                                        <p:tav tm="100000">
                                          <p:val>
                                            <p:strVal val="ppt_y"/>
                                          </p:val>
                                        </p:tav>
                                      </p:tavLst>
                                    </p:anim>
                                    <p:set>
                                      <p:cBhvr>
                                        <p:cTn id="47" fill="hold">
                                          <p:stCondLst>
                                            <p:cond delay="999"/>
                                          </p:stCondLst>
                                        </p:cTn>
                                        <p:tgtEl>
                                          <p:spTgt spid="229">
                                            <p:txEl>
                                              <p:pRg st="3" end="3"/>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229">
                                            <p:txEl>
                                              <p:pRg st="4" end="4"/>
                                            </p:txEl>
                                          </p:spTgt>
                                        </p:tgtEl>
                                      </p:cBhvr>
                                    </p:animEffect>
                                    <p:set>
                                      <p:cBhvr>
                                        <p:cTn id="52" dur="1" fill="hold">
                                          <p:stCondLst>
                                            <p:cond delay="499"/>
                                          </p:stCondLst>
                                        </p:cTn>
                                        <p:tgtEl>
                                          <p:spTgt spid="22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uiExpand="1" build="p" bldLvl="5" animBg="1" advAuto="0"/>
      <p:bldP spid="229" grpId="2" uiExpand="1" build="p" bldLvl="5"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35" name="Shape 235"/>
          <p:cNvSpPr/>
          <p:nvPr/>
        </p:nvSpPr>
        <p:spPr>
          <a:xfrm>
            <a:off x="1035050" y="254000"/>
            <a:ext cx="10934700" cy="2552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8000">
                <a:solidFill>
                  <a:srgbClr val="000000"/>
                </a:solidFill>
              </a:defRPr>
            </a:lvl1pPr>
          </a:lstStyle>
          <a:p>
            <a:r>
              <a:t>There exists one Challenge!</a:t>
            </a:r>
          </a:p>
        </p:txBody>
      </p:sp>
      <p:sp>
        <p:nvSpPr>
          <p:cNvPr id="236" name="Shape 236"/>
          <p:cNvSpPr/>
          <p:nvPr/>
        </p:nvSpPr>
        <p:spPr>
          <a:xfrm>
            <a:off x="1635544" y="3614420"/>
            <a:ext cx="9733508" cy="375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6000">
                <a:solidFill>
                  <a:srgbClr val="000000"/>
                </a:solidFill>
              </a:defRPr>
            </a:lvl1pPr>
          </a:lstStyle>
          <a:p>
            <a:r>
              <a:t>Museum Curators and Researchers can easily do without any kind of formalisation/normalisation!</a:t>
            </a:r>
          </a:p>
        </p:txBody>
      </p:sp>
      <p:sp>
        <p:nvSpPr>
          <p:cNvPr id="237" name="Shape 237"/>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
        <p:nvSpPr>
          <p:cNvPr id="238" name="Shape 23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39" name="Shape 23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36"/>
                                        </p:tgtEl>
                                        <p:attrNameLst>
                                          <p:attrName>style.visibility</p:attrName>
                                        </p:attrNameLst>
                                      </p:cBhvr>
                                      <p:to>
                                        <p:strVal val="visible"/>
                                      </p:to>
                                    </p:set>
                                    <p:anim calcmode="lin" valueType="num">
                                      <p:cBhvr>
                                        <p:cTn id="7" dur="2000" fill="hold"/>
                                        <p:tgtEl>
                                          <p:spTgt spid="236"/>
                                        </p:tgtEl>
                                        <p:attrNameLst>
                                          <p:attrName>ppt_x</p:attrName>
                                        </p:attrNameLst>
                                      </p:cBhvr>
                                      <p:tavLst>
                                        <p:tav tm="0">
                                          <p:val>
                                            <p:strVal val="#ppt_x"/>
                                          </p:val>
                                        </p:tav>
                                        <p:tav tm="100000">
                                          <p:val>
                                            <p:strVal val="#ppt_x"/>
                                          </p:val>
                                        </p:tav>
                                      </p:tavLst>
                                    </p:anim>
                                    <p:anim calcmode="lin" valueType="num">
                                      <p:cBhvr>
                                        <p:cTn id="8" dur="2000" fill="hold"/>
                                        <p:tgtEl>
                                          <p:spTgt spid="2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16560000" scaled="0"/>
        </a:gradFill>
        <a:effectLst/>
      </p:bgPr>
    </p:bg>
    <p:spTree>
      <p:nvGrpSpPr>
        <p:cNvPr id="1" name=""/>
        <p:cNvGrpSpPr/>
        <p:nvPr/>
      </p:nvGrpSpPr>
      <p:grpSpPr>
        <a:xfrm>
          <a:off x="0" y="0"/>
          <a:ext cx="0" cy="0"/>
          <a:chOff x="0" y="0"/>
          <a:chExt cx="0" cy="0"/>
        </a:xfrm>
      </p:grpSpPr>
      <p:sp>
        <p:nvSpPr>
          <p:cNvPr id="243" name="Shape 243"/>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
        <p:nvSpPr>
          <p:cNvPr id="244" name="Shape 244"/>
          <p:cNvSpPr/>
          <p:nvPr/>
        </p:nvSpPr>
        <p:spPr>
          <a:xfrm>
            <a:off x="1497654" y="789762"/>
            <a:ext cx="10005945" cy="10874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400">
                <a:solidFill>
                  <a:srgbClr val="000000"/>
                </a:solidFill>
              </a:defRPr>
            </a:lvl1pPr>
          </a:lstStyle>
          <a:p>
            <a:r>
              <a:rPr dirty="0"/>
              <a:t>But how to convince </a:t>
            </a:r>
            <a:r>
              <a:rPr lang="de-DE" dirty="0" err="1"/>
              <a:t>them</a:t>
            </a:r>
            <a:r>
              <a:rPr dirty="0"/>
              <a:t>?</a:t>
            </a:r>
          </a:p>
        </p:txBody>
      </p:sp>
      <p:sp>
        <p:nvSpPr>
          <p:cNvPr id="245" name="Shape 245"/>
          <p:cNvSpPr/>
          <p:nvPr/>
        </p:nvSpPr>
        <p:spPr>
          <a:xfrm>
            <a:off x="-164255" y="2212790"/>
            <a:ext cx="13004801" cy="2311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4800">
                <a:solidFill>
                  <a:srgbClr val="000000"/>
                </a:solidFill>
              </a:defRPr>
            </a:pPr>
            <a:r>
              <a:t>As far as possible, </a:t>
            </a:r>
          </a:p>
          <a:p>
            <a:pPr>
              <a:defRPr sz="4800">
                <a:solidFill>
                  <a:srgbClr val="000000"/>
                </a:solidFill>
              </a:defRPr>
            </a:pPr>
            <a:r>
              <a:rPr dirty="0"/>
              <a:t>the scientific user should not get in contact with technological obstacles!</a:t>
            </a:r>
          </a:p>
        </p:txBody>
      </p:sp>
      <p:grpSp>
        <p:nvGrpSpPr>
          <p:cNvPr id="248" name="Group 248"/>
          <p:cNvGrpSpPr/>
          <p:nvPr/>
        </p:nvGrpSpPr>
        <p:grpSpPr>
          <a:xfrm rot="19867368">
            <a:off x="445856" y="582379"/>
            <a:ext cx="1678629" cy="665733"/>
            <a:chOff x="0" y="0"/>
            <a:chExt cx="2839038" cy="1141917"/>
          </a:xfrm>
        </p:grpSpPr>
        <p:sp>
          <p:nvSpPr>
            <p:cNvPr id="246" name="Shape 246"/>
            <p:cNvSpPr/>
            <p:nvPr/>
          </p:nvSpPr>
          <p:spPr>
            <a:xfrm>
              <a:off x="0" y="0"/>
              <a:ext cx="2839039" cy="1141918"/>
            </a:xfrm>
            <a:prstGeom prst="rect">
              <a:avLst/>
            </a:prstGeom>
            <a:solidFill>
              <a:srgbClr val="FFFFFF"/>
            </a:solidFill>
            <a:ln w="12700" cap="flat">
              <a:noFill/>
              <a:miter lim="400000"/>
            </a:ln>
            <a:effectLst>
              <a:outerShdw blurRad="127000" dist="76200" dir="2700000" rotWithShape="0">
                <a:srgbClr val="000000">
                  <a:alpha val="75000"/>
                </a:srgbClr>
              </a:outerShdw>
              <a:reflection stA="50000" endPos="40000" dir="5400000" sy="-100000" algn="bl" rotWithShape="0"/>
            </a:effectLst>
          </p:spPr>
          <p:txBody>
            <a:bodyPr wrap="square" lIns="50800" tIns="50800" rIns="50800" bIns="50800" numCol="1" anchor="ctr">
              <a:noAutofit/>
            </a:bodyPr>
            <a:lstStyle/>
            <a:p>
              <a:pPr>
                <a:defRPr sz="2600"/>
              </a:pPr>
              <a:endParaRPr/>
            </a:p>
          </p:txBody>
        </p:sp>
        <p:pic>
          <p:nvPicPr>
            <p:cNvPr id="247" name="InsertedImage.jpg"/>
            <p:cNvPicPr>
              <a:picLocks noChangeAspect="1"/>
            </p:cNvPicPr>
            <p:nvPr/>
          </p:nvPicPr>
          <p:blipFill>
            <a:blip r:embed="rId2">
              <a:extLst/>
            </a:blip>
            <a:srcRect/>
            <a:stretch>
              <a:fillRect/>
            </a:stretch>
          </p:blipFill>
          <p:spPr>
            <a:xfrm>
              <a:off x="148101" y="142445"/>
              <a:ext cx="2542980" cy="857185"/>
            </a:xfrm>
            <a:prstGeom prst="rect">
              <a:avLst/>
            </a:prstGeom>
            <a:ln w="12700" cap="flat">
              <a:noFill/>
              <a:miter lim="400000"/>
            </a:ln>
            <a:effectLst>
              <a:outerShdw blurRad="127000" dist="76200" dir="2700000" rotWithShape="0">
                <a:srgbClr val="000000">
                  <a:alpha val="75000"/>
                </a:srgbClr>
              </a:outerShdw>
            </a:effectLst>
          </p:spPr>
        </p:pic>
      </p:grpSp>
      <p:sp>
        <p:nvSpPr>
          <p:cNvPr id="249" name="Shape 249"/>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50" name="Shape 250"/>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
        <p:nvSpPr>
          <p:cNvPr id="2" name="Textfeld 1"/>
          <p:cNvSpPr txBox="1"/>
          <p:nvPr/>
        </p:nvSpPr>
        <p:spPr>
          <a:xfrm>
            <a:off x="389465" y="4863730"/>
            <a:ext cx="11897359"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de-DE" sz="4200" b="0" i="0" u="none" strike="noStrike" cap="none" spc="0" normalizeH="0" baseline="0" dirty="0">
                <a:ln>
                  <a:noFill/>
                </a:ln>
                <a:solidFill>
                  <a:schemeClr val="bg1"/>
                </a:solidFill>
                <a:effectLst/>
                <a:uFillTx/>
                <a:latin typeface="+mn-lt"/>
                <a:ea typeface="+mn-ea"/>
                <a:cs typeface="+mn-cs"/>
                <a:sym typeface="Helvetica Light"/>
              </a:rPr>
              <a:t>The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system</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should</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ease</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the</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work</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with</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controlled</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lang="de-DE" dirty="0" err="1">
                <a:solidFill>
                  <a:schemeClr val="bg1"/>
                </a:solidFill>
              </a:rPr>
              <a:t>v</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ocabularies</a:t>
            </a:r>
            <a:endParaRPr kumimoji="0" lang="de-DE" sz="4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3" name="Textfeld 2"/>
          <p:cNvSpPr txBox="1"/>
          <p:nvPr/>
        </p:nvSpPr>
        <p:spPr>
          <a:xfrm>
            <a:off x="-1699304" y="6599539"/>
            <a:ext cx="16390705" cy="1854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rm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de-DE" sz="4200" b="0" i="0" u="none" strike="noStrike" cap="none" spc="0" normalizeH="0" baseline="0" dirty="0">
                <a:ln>
                  <a:noFill/>
                </a:ln>
                <a:solidFill>
                  <a:schemeClr val="bg1"/>
                </a:solidFill>
                <a:effectLst/>
                <a:uFillTx/>
                <a:latin typeface="+mn-lt"/>
                <a:ea typeface="+mn-ea"/>
                <a:cs typeface="+mn-cs"/>
                <a:sym typeface="Helvetica Light"/>
              </a:rPr>
              <a:t>The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system</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should</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reflect</a:t>
            </a:r>
            <a:r>
              <a:rPr kumimoji="0" lang="de-DE" sz="4200" b="0" i="0" u="none" strike="noStrike" cap="none" spc="0" normalizeH="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the</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intelectuall</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workflow</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p>
          <a:p>
            <a:pPr marL="0" marR="0" indent="0" algn="ctr" defTabSz="584200" rtl="0" fontAlgn="auto" latinLnBrk="0" hangingPunct="0">
              <a:lnSpc>
                <a:spcPct val="100000"/>
              </a:lnSpc>
              <a:spcBef>
                <a:spcPts val="0"/>
              </a:spcBef>
              <a:spcAft>
                <a:spcPts val="0"/>
              </a:spcAft>
              <a:buClrTx/>
              <a:buSzTx/>
              <a:buFontTx/>
              <a:buNone/>
              <a:tabLst/>
            </a:pPr>
            <a:r>
              <a:rPr kumimoji="0" lang="de-DE" sz="4200" b="0" i="0" u="none" strike="noStrike" cap="none" spc="0" normalizeH="0" baseline="0" dirty="0" err="1">
                <a:ln>
                  <a:noFill/>
                </a:ln>
                <a:solidFill>
                  <a:schemeClr val="bg1"/>
                </a:solidFill>
                <a:effectLst/>
                <a:uFillTx/>
                <a:latin typeface="+mn-lt"/>
                <a:ea typeface="+mn-ea"/>
                <a:cs typeface="+mn-cs"/>
                <a:sym typeface="Helvetica Light"/>
              </a:rPr>
              <a:t>of</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the</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researcher</a:t>
            </a:r>
            <a:endParaRPr kumimoji="0" lang="de-DE" sz="4200" b="0" i="0" u="none" strike="noStrike" cap="none" spc="0" normalizeH="0" baseline="0" dirty="0">
              <a:ln>
                <a:noFill/>
              </a:ln>
              <a:solidFill>
                <a:schemeClr val="bg1"/>
              </a:solidFill>
              <a:effectLst/>
              <a:uFillTx/>
              <a:latin typeface="+mn-lt"/>
              <a:ea typeface="+mn-ea"/>
              <a:cs typeface="+mn-cs"/>
              <a:sym typeface="Helvetica Light"/>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52" name="Shape 252"/>
          <p:cNvSpPr>
            <a:spLocks noGrp="1"/>
          </p:cNvSpPr>
          <p:nvPr>
            <p:ph type="title"/>
          </p:nvPr>
        </p:nvSpPr>
        <p:spPr>
          <a:xfrm>
            <a:off x="1270000" y="254000"/>
            <a:ext cx="10464800" cy="1479030"/>
          </a:xfrm>
          <a:prstGeom prst="rect">
            <a:avLst/>
          </a:prstGeom>
        </p:spPr>
        <p:txBody>
          <a:bodyPr/>
          <a:lstStyle>
            <a:lvl1pPr>
              <a:defRPr>
                <a:solidFill>
                  <a:srgbClr val="000000"/>
                </a:solidFill>
              </a:defRPr>
            </a:lvl1pPr>
          </a:lstStyle>
          <a:p>
            <a:r>
              <a:t>The WissKI Solution</a:t>
            </a:r>
          </a:p>
        </p:txBody>
      </p:sp>
      <p:sp>
        <p:nvSpPr>
          <p:cNvPr id="253" name="Shape 253"/>
          <p:cNvSpPr/>
          <p:nvPr/>
        </p:nvSpPr>
        <p:spPr>
          <a:xfrm>
            <a:off x="4512258" y="7447988"/>
            <a:ext cx="3967583" cy="736601"/>
          </a:xfrm>
          <a:prstGeom prst="rect">
            <a:avLst/>
          </a:prstGeom>
          <a:ln w="12700">
            <a:miter lim="400000"/>
          </a:ln>
          <a:effectLst>
            <a:outerShdw blurRad="38100" dist="25400" dir="2700000" rotWithShape="0">
              <a:srgbClr val="000000">
                <a:alpha val="75000"/>
              </a:srgbClr>
            </a:outerShdw>
          </a:effectLst>
          <a:extLst>
            <a:ext uri="{C572A759-6A51-4108-AA02-DFA0A04FC94B}">
              <ma14:wrappingTextBoxFlag xmlns:ma14="http://schemas.microsoft.com/office/mac/drawingml/2011/main" xmlns="" val="1"/>
            </a:ext>
          </a:extLst>
        </p:spPr>
        <p:txBody>
          <a:bodyPr lIns="50800" tIns="50800" rIns="50800" bIns="50800" anchor="ctr">
            <a:normAutofit lnSpcReduction="10000"/>
          </a:bodyPr>
          <a:lstStyle>
            <a:lvl1pPr>
              <a:defRPr>
                <a:solidFill>
                  <a:srgbClr val="000000"/>
                </a:solidFill>
              </a:defRPr>
            </a:lvl1pPr>
          </a:lstStyle>
          <a:p>
            <a:r>
              <a:t>http://wiss-ki.eu/</a:t>
            </a:r>
          </a:p>
        </p:txBody>
      </p:sp>
      <p:sp>
        <p:nvSpPr>
          <p:cNvPr id="254" name="Shape 254"/>
          <p:cNvSpPr/>
          <p:nvPr/>
        </p:nvSpPr>
        <p:spPr>
          <a:xfrm>
            <a:off x="679449" y="1623458"/>
            <a:ext cx="11645901" cy="2082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a:defRPr>
                <a:solidFill>
                  <a:srgbClr val="000000"/>
                </a:solidFill>
              </a:defRPr>
            </a:pPr>
            <a:r>
              <a:t>Scientific Communication Infrastructure</a:t>
            </a:r>
          </a:p>
          <a:p>
            <a:r>
              <a:rPr b="1">
                <a:solidFill>
                  <a:schemeClr val="accent5">
                    <a:hueOff val="227380"/>
                    <a:satOff val="-30395"/>
                    <a:lumOff val="24330"/>
                  </a:schemeClr>
                </a:solidFill>
                <a:latin typeface="Helvetica"/>
                <a:ea typeface="Helvetica"/>
                <a:cs typeface="Helvetica"/>
                <a:sym typeface="Helvetica"/>
              </a:rPr>
              <a:t>Wiss</a:t>
            </a:r>
            <a:r>
              <a:rPr>
                <a:solidFill>
                  <a:srgbClr val="000000"/>
                </a:solidFill>
              </a:rPr>
              <a:t>enschaftliche</a:t>
            </a:r>
            <a:r>
              <a:t> </a:t>
            </a:r>
            <a:r>
              <a:rPr b="1">
                <a:solidFill>
                  <a:schemeClr val="accent5">
                    <a:hueOff val="227380"/>
                    <a:satOff val="-30395"/>
                    <a:lumOff val="24330"/>
                  </a:schemeClr>
                </a:solidFill>
                <a:latin typeface="Helvetica"/>
                <a:ea typeface="Helvetica"/>
                <a:cs typeface="Helvetica"/>
                <a:sym typeface="Helvetica"/>
              </a:rPr>
              <a:t>K</a:t>
            </a:r>
            <a:r>
              <a:rPr>
                <a:solidFill>
                  <a:srgbClr val="000000"/>
                </a:solidFill>
              </a:rPr>
              <a:t>ommunikations</a:t>
            </a:r>
            <a:r>
              <a:rPr b="1">
                <a:solidFill>
                  <a:schemeClr val="accent5">
                    <a:hueOff val="227380"/>
                    <a:satOff val="-30395"/>
                    <a:lumOff val="24330"/>
                  </a:schemeClr>
                </a:solidFill>
                <a:latin typeface="Helvetica"/>
                <a:ea typeface="Helvetica"/>
                <a:cs typeface="Helvetica"/>
                <a:sym typeface="Helvetica"/>
              </a:rPr>
              <a:t>I</a:t>
            </a:r>
            <a:r>
              <a:rPr>
                <a:solidFill>
                  <a:srgbClr val="000000"/>
                </a:solidFill>
              </a:rPr>
              <a:t>nfrastruktur</a:t>
            </a:r>
          </a:p>
        </p:txBody>
      </p:sp>
      <p:grpSp>
        <p:nvGrpSpPr>
          <p:cNvPr id="257" name="Group 257"/>
          <p:cNvGrpSpPr/>
          <p:nvPr/>
        </p:nvGrpSpPr>
        <p:grpSpPr>
          <a:xfrm>
            <a:off x="5076530" y="6013301"/>
            <a:ext cx="2839039" cy="1141919"/>
            <a:chOff x="0" y="0"/>
            <a:chExt cx="2839038" cy="1141917"/>
          </a:xfrm>
        </p:grpSpPr>
        <p:sp>
          <p:nvSpPr>
            <p:cNvPr id="255" name="Shape 255"/>
            <p:cNvSpPr/>
            <p:nvPr/>
          </p:nvSpPr>
          <p:spPr>
            <a:xfrm>
              <a:off x="0" y="0"/>
              <a:ext cx="2839039" cy="114191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600"/>
              </a:pPr>
              <a:endParaRPr/>
            </a:p>
          </p:txBody>
        </p:sp>
        <p:pic>
          <p:nvPicPr>
            <p:cNvPr id="256" name="InsertedImage.jpg"/>
            <p:cNvPicPr>
              <a:picLocks noChangeAspect="1"/>
            </p:cNvPicPr>
            <p:nvPr/>
          </p:nvPicPr>
          <p:blipFill>
            <a:blip r:embed="rId3">
              <a:extLst/>
            </a:blip>
            <a:srcRect/>
            <a:stretch>
              <a:fillRect/>
            </a:stretch>
          </p:blipFill>
          <p:spPr>
            <a:xfrm>
              <a:off x="148101" y="142445"/>
              <a:ext cx="2542980" cy="857185"/>
            </a:xfrm>
            <a:prstGeom prst="rect">
              <a:avLst/>
            </a:prstGeom>
            <a:ln w="12700" cap="flat">
              <a:noFill/>
              <a:miter lim="400000"/>
            </a:ln>
            <a:effectLst/>
          </p:spPr>
        </p:pic>
      </p:grpSp>
      <p:sp>
        <p:nvSpPr>
          <p:cNvPr id="258" name="Shape 258"/>
          <p:cNvSpPr/>
          <p:nvPr/>
        </p:nvSpPr>
        <p:spPr>
          <a:xfrm>
            <a:off x="936529" y="3795531"/>
            <a:ext cx="11119040" cy="154429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defRPr>
                <a:solidFill>
                  <a:srgbClr val="000000"/>
                </a:solidFill>
              </a:defRPr>
            </a:lvl1pPr>
          </a:lstStyle>
          <a:p>
            <a:r>
              <a:t>An Architecture for a Transdisciplinary Virtual Research Environment (VRE)</a:t>
            </a:r>
          </a:p>
        </p:txBody>
      </p:sp>
      <p:sp>
        <p:nvSpPr>
          <p:cNvPr id="259" name="Shape 259"/>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
        <p:nvSpPr>
          <p:cNvPr id="260" name="Shape 260"/>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61" name="Shape 261"/>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65" name="Shape 265"/>
          <p:cNvSpPr/>
          <p:nvPr/>
        </p:nvSpPr>
        <p:spPr>
          <a:xfrm>
            <a:off x="3086099" y="236065"/>
            <a:ext cx="6819901" cy="124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7500">
                <a:solidFill>
                  <a:srgbClr val="000000"/>
                </a:solidFill>
              </a:defRPr>
            </a:lvl1pPr>
          </a:lstStyle>
          <a:p>
            <a:r>
              <a:t>Requirements</a:t>
            </a:r>
          </a:p>
        </p:txBody>
      </p:sp>
      <p:sp>
        <p:nvSpPr>
          <p:cNvPr id="266" name="Shape 266"/>
          <p:cNvSpPr/>
          <p:nvPr/>
        </p:nvSpPr>
        <p:spPr>
          <a:xfrm>
            <a:off x="667478" y="2247900"/>
            <a:ext cx="11395738" cy="5359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lnSpcReduction="10000"/>
          </a:bodyPr>
          <a:lstStyle/>
          <a:p>
            <a:pPr marL="631657" indent="-631657" algn="l">
              <a:spcBef>
                <a:spcPts val="3200"/>
              </a:spcBef>
              <a:buSzPct val="100000"/>
              <a:buBlip>
                <a:blip r:embed="rId2"/>
              </a:buBlip>
              <a:defRPr>
                <a:solidFill>
                  <a:srgbClr val="000000"/>
                </a:solidFill>
              </a:defRPr>
            </a:pPr>
            <a:r>
              <a:t>Supporting reuse of research data and of the gained knowledge </a:t>
            </a:r>
          </a:p>
          <a:p>
            <a:pPr marL="631657" indent="-631657" algn="l">
              <a:spcBef>
                <a:spcPts val="3200"/>
              </a:spcBef>
              <a:buSzPct val="100000"/>
              <a:buBlip>
                <a:blip r:embed="rId2"/>
              </a:buBlip>
              <a:defRPr>
                <a:solidFill>
                  <a:srgbClr val="000000"/>
                </a:solidFill>
              </a:defRPr>
            </a:pPr>
            <a:r>
              <a:t>Assisting researchers throughout the scholarly processing cycle: data acquisition, analysis, knowledge generation</a:t>
            </a:r>
          </a:p>
          <a:p>
            <a:pPr marL="631657" indent="-631657" algn="l">
              <a:spcBef>
                <a:spcPts val="3200"/>
              </a:spcBef>
              <a:buSzPct val="100000"/>
              <a:buBlip>
                <a:blip r:embed="rId2"/>
              </a:buBlip>
              <a:defRPr>
                <a:solidFill>
                  <a:srgbClr val="000000"/>
                </a:solidFill>
              </a:defRPr>
            </a:pPr>
            <a:r>
              <a:t>Supporting research collaboration/communication on a transdisciplinary scale</a:t>
            </a:r>
          </a:p>
        </p:txBody>
      </p:sp>
      <p:sp>
        <p:nvSpPr>
          <p:cNvPr id="267" name="Shape 267"/>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
        <p:nvSpPr>
          <p:cNvPr id="268" name="Shape 26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69" name="Shape 26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71" name="Shape 271"/>
          <p:cNvSpPr>
            <a:spLocks noGrp="1"/>
          </p:cNvSpPr>
          <p:nvPr>
            <p:ph type="title"/>
          </p:nvPr>
        </p:nvSpPr>
        <p:spPr>
          <a:prstGeom prst="rect">
            <a:avLst/>
          </a:prstGeom>
        </p:spPr>
        <p:txBody>
          <a:bodyPr/>
          <a:lstStyle>
            <a:lvl1pPr>
              <a:defRPr>
                <a:solidFill>
                  <a:srgbClr val="000000"/>
                </a:solidFill>
              </a:defRPr>
            </a:lvl1pPr>
          </a:lstStyle>
          <a:p>
            <a:r>
              <a:t>Requirements</a:t>
            </a:r>
          </a:p>
        </p:txBody>
      </p:sp>
      <p:sp>
        <p:nvSpPr>
          <p:cNvPr id="272" name="Shape 272"/>
          <p:cNvSpPr/>
          <p:nvPr/>
        </p:nvSpPr>
        <p:spPr>
          <a:xfrm>
            <a:off x="1187129" y="2776659"/>
            <a:ext cx="10630542" cy="472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lnSpcReduction="10000"/>
          </a:bodyPr>
          <a:lstStyle/>
          <a:p>
            <a:pPr marL="631657" indent="-631657" algn="l">
              <a:spcBef>
                <a:spcPts val="3200"/>
              </a:spcBef>
              <a:buSzPct val="100000"/>
              <a:buBlip>
                <a:blip r:embed="rId2"/>
              </a:buBlip>
              <a:defRPr>
                <a:solidFill>
                  <a:srgbClr val="000000"/>
                </a:solidFill>
              </a:defRPr>
            </a:pPr>
            <a:r>
              <a:t>Providing long-term availability of research results</a:t>
            </a:r>
          </a:p>
          <a:p>
            <a:pPr marL="631657" indent="-631657" algn="l">
              <a:spcBef>
                <a:spcPts val="3200"/>
              </a:spcBef>
              <a:buSzPct val="100000"/>
              <a:buBlip>
                <a:blip r:embed="rId2"/>
              </a:buBlip>
              <a:defRPr>
                <a:solidFill>
                  <a:srgbClr val="000000"/>
                </a:solidFill>
              </a:defRPr>
            </a:pPr>
            <a:r>
              <a:t>Assuring the identity of authorship and the authenticity of information</a:t>
            </a:r>
          </a:p>
          <a:p>
            <a:pPr marL="631657" indent="-631657" algn="l">
              <a:spcBef>
                <a:spcPts val="3200"/>
              </a:spcBef>
              <a:buSzPct val="100000"/>
              <a:buBlip>
                <a:blip r:embed="rId2"/>
              </a:buBlip>
              <a:defRPr>
                <a:solidFill>
                  <a:srgbClr val="000000"/>
                </a:solidFill>
              </a:defRPr>
            </a:pPr>
            <a:r>
              <a:t>Supporting the preparation of scientific publications</a:t>
            </a:r>
          </a:p>
        </p:txBody>
      </p:sp>
      <p:sp>
        <p:nvSpPr>
          <p:cNvPr id="273" name="Shape 273"/>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
        <p:nvSpPr>
          <p:cNvPr id="274" name="Shape 274"/>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75" name="Shape 275"/>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ABABA"/>
            </a:gs>
            <a:gs pos="100000">
              <a:srgbClr val="FFFFFF"/>
            </a:gs>
          </a:gsLst>
          <a:lin ang="16200000" scaled="0"/>
        </a:gradFill>
        <a:effectLst/>
      </p:bgPr>
    </p:bg>
    <p:spTree>
      <p:nvGrpSpPr>
        <p:cNvPr id="1" name=""/>
        <p:cNvGrpSpPr/>
        <p:nvPr/>
      </p:nvGrpSpPr>
      <p:grpSpPr>
        <a:xfrm>
          <a:off x="0" y="0"/>
          <a:ext cx="0" cy="0"/>
          <a:chOff x="0" y="0"/>
          <a:chExt cx="0" cy="0"/>
        </a:xfrm>
      </p:grpSpPr>
      <p:pic>
        <p:nvPicPr>
          <p:cNvPr id="88" name="Startbild PPT.jpg"/>
          <p:cNvPicPr>
            <a:picLocks noChangeAspect="1"/>
          </p:cNvPicPr>
          <p:nvPr/>
        </p:nvPicPr>
        <p:blipFill>
          <a:blip r:embed="rId2">
            <a:alphaModFix amt="19000"/>
            <a:extLst/>
          </a:blip>
          <a:srcRect b="2414"/>
          <a:stretch>
            <a:fillRect/>
          </a:stretch>
        </p:blipFill>
        <p:spPr>
          <a:xfrm>
            <a:off x="-2259" y="-2258"/>
            <a:ext cx="13004801" cy="9753601"/>
          </a:xfrm>
          <a:prstGeom prst="rect">
            <a:avLst/>
          </a:prstGeom>
          <a:ln w="12700">
            <a:miter lim="400000"/>
          </a:ln>
        </p:spPr>
      </p:pic>
      <p:sp>
        <p:nvSpPr>
          <p:cNvPr id="89" name="Shape 89"/>
          <p:cNvSpPr/>
          <p:nvPr/>
        </p:nvSpPr>
        <p:spPr>
          <a:xfrm>
            <a:off x="-2259" y="9642968"/>
            <a:ext cx="13004803" cy="108375"/>
          </a:xfrm>
          <a:prstGeom prst="rect">
            <a:avLst/>
          </a:prstGeom>
          <a:solidFill>
            <a:srgbClr val="EADB2B"/>
          </a:solidFill>
          <a:ln w="3175"/>
        </p:spPr>
        <p:txBody>
          <a:bodyPr lIns="72248" tIns="72248" rIns="72248" bIns="72248" anchor="ctr"/>
          <a:lstStyle/>
          <a:p>
            <a:pPr defTabSz="830862">
              <a:defRPr sz="3413"/>
            </a:pPr>
            <a:endParaRPr/>
          </a:p>
        </p:txBody>
      </p:sp>
      <p:sp>
        <p:nvSpPr>
          <p:cNvPr id="90" name="Shape 90"/>
          <p:cNvSpPr/>
          <p:nvPr/>
        </p:nvSpPr>
        <p:spPr>
          <a:xfrm>
            <a:off x="-2259" y="9642968"/>
            <a:ext cx="13004803" cy="108375"/>
          </a:xfrm>
          <a:prstGeom prst="rect">
            <a:avLst/>
          </a:prstGeom>
          <a:solidFill>
            <a:srgbClr val="EADB2B"/>
          </a:solidFill>
          <a:ln w="3175"/>
        </p:spPr>
        <p:txBody>
          <a:bodyPr lIns="72248" tIns="72248" rIns="72248" bIns="72248" anchor="ctr"/>
          <a:lstStyle/>
          <a:p>
            <a:pPr defTabSz="830862">
              <a:defRPr sz="3413"/>
            </a:pPr>
            <a:endParaRPr/>
          </a:p>
        </p:txBody>
      </p:sp>
      <p:sp>
        <p:nvSpPr>
          <p:cNvPr id="91" name="Shape 91"/>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
        <p:nvSpPr>
          <p:cNvPr id="92" name="Shape 92"/>
          <p:cNvSpPr/>
          <p:nvPr/>
        </p:nvSpPr>
        <p:spPr>
          <a:xfrm>
            <a:off x="1214400" y="866173"/>
            <a:ext cx="6629401" cy="297120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pPr algn="l" defTabSz="1300480">
              <a:lnSpc>
                <a:spcPct val="130000"/>
              </a:lnSpc>
              <a:defRPr sz="2560">
                <a:uFill>
                  <a:solidFill>
                    <a:srgbClr val="FFFFFF"/>
                  </a:solidFill>
                </a:uFill>
                <a:latin typeface="Arial Unicode MS"/>
                <a:ea typeface="Arial Unicode MS"/>
                <a:cs typeface="Arial Unicode MS"/>
                <a:sym typeface="Arial Unicode MS"/>
              </a:defRPr>
            </a:pPr>
            <a:r>
              <a:rPr sz="4800" dirty="0">
                <a:solidFill>
                  <a:srgbClr val="000000"/>
                </a:solidFill>
                <a:uFill>
                  <a:solidFill>
                    <a:srgbClr val="000000"/>
                  </a:solidFill>
                </a:uFill>
                <a:latin typeface="Verdana"/>
                <a:ea typeface="Verdana"/>
                <a:cs typeface="Verdana"/>
                <a:sym typeface="Verdana"/>
              </a:rPr>
              <a:t>WissKI</a:t>
            </a:r>
            <a:r>
              <a:rPr sz="3413" dirty="0">
                <a:latin typeface="Verdana"/>
                <a:ea typeface="Verdana"/>
                <a:cs typeface="Verdana"/>
                <a:sym typeface="Verdana"/>
              </a:rPr>
              <a:t>  </a:t>
            </a:r>
            <a:br>
              <a:rPr sz="3413" dirty="0">
                <a:latin typeface="Verdana"/>
                <a:ea typeface="Verdana"/>
                <a:cs typeface="Verdana"/>
                <a:sym typeface="Verdana"/>
              </a:rPr>
            </a:br>
            <a:r>
              <a:rPr sz="3413" dirty="0">
                <a:solidFill>
                  <a:srgbClr val="FF0000"/>
                </a:solidFill>
                <a:uFill>
                  <a:solidFill>
                    <a:srgbClr val="FF0000"/>
                  </a:solidFill>
                </a:uFill>
                <a:latin typeface="Verdana"/>
                <a:ea typeface="Verdana"/>
                <a:cs typeface="Verdana"/>
                <a:sym typeface="Verdana"/>
              </a:rPr>
              <a:t>Wiss</a:t>
            </a:r>
            <a:r>
              <a:rPr sz="3413" dirty="0">
                <a:solidFill>
                  <a:srgbClr val="000000"/>
                </a:solidFill>
                <a:uFill>
                  <a:solidFill>
                    <a:srgbClr val="000000"/>
                  </a:solidFill>
                </a:uFill>
                <a:latin typeface="Verdana"/>
                <a:ea typeface="Verdana"/>
                <a:cs typeface="Verdana"/>
                <a:sym typeface="Verdana"/>
              </a:rPr>
              <a:t>enschaftliche</a:t>
            </a:r>
            <a:r>
              <a:rPr sz="3413" dirty="0">
                <a:latin typeface="Verdana"/>
                <a:ea typeface="Verdana"/>
                <a:cs typeface="Verdana"/>
                <a:sym typeface="Verdana"/>
              </a:rPr>
              <a:t> </a:t>
            </a:r>
            <a:r>
              <a:rPr sz="3413" dirty="0">
                <a:solidFill>
                  <a:srgbClr val="FF0000"/>
                </a:solidFill>
                <a:uFill>
                  <a:solidFill>
                    <a:srgbClr val="FF0000"/>
                  </a:solidFill>
                </a:uFill>
                <a:latin typeface="Verdana"/>
                <a:ea typeface="Verdana"/>
                <a:cs typeface="Verdana"/>
                <a:sym typeface="Verdana"/>
              </a:rPr>
              <a:t>K</a:t>
            </a:r>
            <a:r>
              <a:rPr sz="3413" dirty="0">
                <a:solidFill>
                  <a:srgbClr val="000000"/>
                </a:solidFill>
                <a:uFill>
                  <a:solidFill>
                    <a:srgbClr val="000000"/>
                  </a:solidFill>
                </a:uFill>
                <a:latin typeface="Verdana"/>
                <a:ea typeface="Verdana"/>
                <a:cs typeface="Verdana"/>
                <a:sym typeface="Verdana"/>
              </a:rPr>
              <a:t>ommunikations</a:t>
            </a:r>
            <a:r>
              <a:rPr sz="3413" dirty="0">
                <a:solidFill>
                  <a:srgbClr val="FF0000"/>
                </a:solidFill>
                <a:uFill>
                  <a:solidFill>
                    <a:srgbClr val="FF0000"/>
                  </a:solidFill>
                </a:uFill>
                <a:latin typeface="Verdana"/>
                <a:ea typeface="Verdana"/>
                <a:cs typeface="Verdana"/>
                <a:sym typeface="Verdana"/>
              </a:rPr>
              <a:t>I</a:t>
            </a:r>
            <a:r>
              <a:rPr sz="3413" dirty="0">
                <a:solidFill>
                  <a:srgbClr val="000000"/>
                </a:solidFill>
                <a:uFill>
                  <a:solidFill>
                    <a:srgbClr val="000000"/>
                  </a:solidFill>
                </a:uFill>
                <a:latin typeface="Verdana"/>
                <a:ea typeface="Verdana"/>
                <a:cs typeface="Verdana"/>
                <a:sym typeface="Verdana"/>
              </a:rPr>
              <a:t>nfrastruktur</a:t>
            </a:r>
          </a:p>
        </p:txBody>
      </p:sp>
      <p:sp>
        <p:nvSpPr>
          <p:cNvPr id="93" name="Shape 93"/>
          <p:cNvSpPr/>
          <p:nvPr/>
        </p:nvSpPr>
        <p:spPr>
          <a:xfrm>
            <a:off x="4529101" y="6462889"/>
            <a:ext cx="8013701" cy="1752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r">
              <a:lnSpc>
                <a:spcPct val="120000"/>
              </a:lnSpc>
              <a:defRPr sz="2400">
                <a:solidFill>
                  <a:srgbClr val="676767"/>
                </a:solidFill>
                <a:latin typeface="Trebuchet MS"/>
                <a:ea typeface="Trebuchet MS"/>
                <a:cs typeface="Trebuchet MS"/>
                <a:sym typeface="Trebuchet MS"/>
              </a:defRPr>
            </a:pPr>
            <a:r>
              <a:rPr>
                <a:uFill>
                  <a:solidFill>
                    <a:srgbClr val="676767"/>
                  </a:solidFill>
                </a:uFill>
              </a:rPr>
              <a:t>WissKI Workshop</a:t>
            </a:r>
          </a:p>
          <a:p>
            <a:pPr algn="r">
              <a:lnSpc>
                <a:spcPct val="120000"/>
              </a:lnSpc>
              <a:defRPr sz="2400">
                <a:solidFill>
                  <a:srgbClr val="676767"/>
                </a:solidFill>
                <a:latin typeface="Trebuchet MS"/>
                <a:ea typeface="Trebuchet MS"/>
                <a:cs typeface="Trebuchet MS"/>
                <a:sym typeface="Trebuchet MS"/>
              </a:defRPr>
            </a:pPr>
            <a:r>
              <a:rPr>
                <a:uFill>
                  <a:solidFill>
                    <a:srgbClr val="676767"/>
                  </a:solidFill>
                </a:uFill>
              </a:rPr>
              <a:t>ICOM  - Milano 2016</a:t>
            </a:r>
          </a:p>
          <a:p>
            <a:pPr algn="r">
              <a:lnSpc>
                <a:spcPct val="120000"/>
              </a:lnSpc>
              <a:defRPr sz="2400">
                <a:solidFill>
                  <a:srgbClr val="676767"/>
                </a:solidFill>
                <a:latin typeface="Trebuchet MS"/>
                <a:ea typeface="Trebuchet MS"/>
                <a:cs typeface="Trebuchet MS"/>
                <a:sym typeface="Trebuchet MS"/>
              </a:defRPr>
            </a:pPr>
            <a:r>
              <a:rPr>
                <a:uFill>
                  <a:solidFill>
                    <a:srgbClr val="676767"/>
                  </a:solidFill>
                </a:uFill>
              </a:rPr>
              <a:t>Siegfried Krause  -  Germanisches Nationalmuseum</a:t>
            </a:r>
          </a:p>
        </p:txBody>
      </p:sp>
      <p:sp>
        <p:nvSpPr>
          <p:cNvPr id="94" name="Shape 94"/>
          <p:cNvSpPr/>
          <p:nvPr/>
        </p:nvSpPr>
        <p:spPr>
          <a:xfrm>
            <a:off x="1161062" y="4352431"/>
            <a:ext cx="3683001" cy="1625601"/>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ormAutofit/>
          </a:bodyPr>
          <a:lstStyle>
            <a:lvl1pPr algn="l" defTabSz="1300480">
              <a:lnSpc>
                <a:spcPct val="120000"/>
              </a:lnSpc>
              <a:defRPr sz="2560">
                <a:solidFill>
                  <a:srgbClr val="340047"/>
                </a:solidFill>
                <a:uFill>
                  <a:solidFill>
                    <a:srgbClr val="340047"/>
                  </a:solidFill>
                </a:uFill>
                <a:latin typeface="Verdana"/>
                <a:ea typeface="Verdana"/>
                <a:cs typeface="Verdana"/>
                <a:sym typeface="Verdana"/>
              </a:defRPr>
            </a:lvl1pPr>
          </a:lstStyle>
          <a:p>
            <a:pPr>
              <a:defRPr>
                <a:latin typeface="Arial Unicode MS"/>
                <a:ea typeface="Arial Unicode MS"/>
                <a:cs typeface="Arial Unicode MS"/>
                <a:sym typeface="Arial Unicode MS"/>
              </a:defRPr>
            </a:pPr>
            <a:r>
              <a:rPr>
                <a:latin typeface="Verdana"/>
                <a:ea typeface="Verdana"/>
                <a:cs typeface="Verdana"/>
                <a:sym typeface="Verdana"/>
              </a:rPr>
              <a:t>An Architecture for a Virtual Research Environment</a:t>
            </a:r>
          </a:p>
        </p:txBody>
      </p:sp>
      <p:sp>
        <p:nvSpPr>
          <p:cNvPr id="95" name="Shape 95"/>
          <p:cNvSpPr/>
          <p:nvPr/>
        </p:nvSpPr>
        <p:spPr>
          <a:xfrm>
            <a:off x="5345007" y="4352431"/>
            <a:ext cx="3784601" cy="1625601"/>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ormAutofit/>
          </a:bodyPr>
          <a:lstStyle>
            <a:lvl1pPr algn="l" defTabSz="1274470">
              <a:lnSpc>
                <a:spcPct val="120000"/>
              </a:lnSpc>
              <a:defRPr sz="2508">
                <a:solidFill>
                  <a:srgbClr val="86133E"/>
                </a:solidFill>
                <a:uFill>
                  <a:solidFill>
                    <a:srgbClr val="86133E"/>
                  </a:solidFill>
                </a:uFill>
                <a:latin typeface="Verdana"/>
                <a:ea typeface="Verdana"/>
                <a:cs typeface="Verdana"/>
                <a:sym typeface="Verdana"/>
              </a:defRPr>
            </a:lvl1pPr>
          </a:lstStyle>
          <a:p>
            <a:pPr>
              <a:defRPr>
                <a:latin typeface="Arial Unicode MS"/>
                <a:ea typeface="Arial Unicode MS"/>
                <a:cs typeface="Arial Unicode MS"/>
                <a:sym typeface="Arial Unicode MS"/>
              </a:defRPr>
            </a:pPr>
            <a:r>
              <a:rPr>
                <a:latin typeface="Verdana"/>
                <a:ea typeface="Verdana"/>
                <a:cs typeface="Verdana"/>
                <a:sym typeface="Verdana"/>
              </a:rPr>
              <a:t>Architektur einer virtuellen Forschungsumgebung</a:t>
            </a:r>
          </a:p>
        </p:txBody>
      </p:sp>
      <p:pic>
        <p:nvPicPr>
          <p:cNvPr id="96" name="image.png"/>
          <p:cNvPicPr>
            <a:picLocks noChangeAspect="1"/>
          </p:cNvPicPr>
          <p:nvPr/>
        </p:nvPicPr>
        <p:blipFill>
          <a:blip r:embed="rId3">
            <a:extLst/>
          </a:blip>
          <a:srcRect l="30514" t="9463" r="7262" b="39627"/>
          <a:stretch>
            <a:fillRect/>
          </a:stretch>
        </p:blipFill>
        <p:spPr>
          <a:xfrm>
            <a:off x="10807700" y="723900"/>
            <a:ext cx="1422400" cy="840510"/>
          </a:xfrm>
          <a:prstGeom prst="rect">
            <a:avLst/>
          </a:prstGeom>
          <a:ln w="12700">
            <a:miter lim="400000"/>
          </a:ln>
          <a:effectLst>
            <a:outerShdw blurRad="127000" dist="76200" dir="2700000" rotWithShape="0">
              <a:srgbClr val="000000">
                <a:alpha val="75000"/>
              </a:srgbClr>
            </a:outerShdw>
            <a:reflection stA="50000" endPos="40000" dir="5400000" sy="-100000" algn="bl" rotWithShape="0"/>
          </a:effectLst>
        </p:spPr>
      </p:pic>
      <p:sp>
        <p:nvSpPr>
          <p:cNvPr id="97" name="Shape 97"/>
          <p:cNvSpPr>
            <a:spLocks noGrp="1"/>
          </p:cNvSpPr>
          <p:nvPr>
            <p:ph type="sldNum" sz="quarter" idx="4294967295"/>
          </p:nvPr>
        </p:nvSpPr>
        <p:spPr>
          <a:xfrm>
            <a:off x="6559599" y="92456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98" name="Shape 98"/>
          <p:cNvSpPr/>
          <p:nvPr/>
        </p:nvSpPr>
        <p:spPr>
          <a:xfrm>
            <a:off x="1172698" y="2971800"/>
            <a:ext cx="1350874" cy="4699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343434"/>
                </a:solidFill>
              </a:defRPr>
            </a:lvl1pPr>
          </a:lstStyle>
          <a:p>
            <a:r>
              <a:t>Scientific</a:t>
            </a:r>
          </a:p>
        </p:txBody>
      </p:sp>
      <p:sp>
        <p:nvSpPr>
          <p:cNvPr id="99" name="Shape 99"/>
          <p:cNvSpPr/>
          <p:nvPr/>
        </p:nvSpPr>
        <p:spPr>
          <a:xfrm>
            <a:off x="1187640" y="3644900"/>
            <a:ext cx="4140404" cy="4699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343434"/>
                </a:solidFill>
              </a:defRPr>
            </a:lvl1pPr>
          </a:lstStyle>
          <a:p>
            <a:r>
              <a:rPr dirty="0"/>
              <a:t>Communication Infrastructure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77" name="Shape 277"/>
          <p:cNvSpPr>
            <a:spLocks noGrp="1"/>
          </p:cNvSpPr>
          <p:nvPr>
            <p:ph type="title"/>
          </p:nvPr>
        </p:nvSpPr>
        <p:spPr>
          <a:xfrm>
            <a:off x="905788" y="269223"/>
            <a:ext cx="11180521" cy="1296293"/>
          </a:xfrm>
          <a:prstGeom prst="rect">
            <a:avLst/>
          </a:prstGeom>
        </p:spPr>
        <p:txBody>
          <a:bodyPr/>
          <a:lstStyle>
            <a:lvl1pPr defTabSz="385572">
              <a:defRPr sz="5280">
                <a:solidFill>
                  <a:srgbClr val="000000"/>
                </a:solidFill>
              </a:defRPr>
            </a:lvl1pPr>
          </a:lstStyle>
          <a:p>
            <a:r>
              <a:t>Semantic Implementation Objectives</a:t>
            </a:r>
          </a:p>
        </p:txBody>
      </p:sp>
      <p:sp>
        <p:nvSpPr>
          <p:cNvPr id="278" name="Shape 278"/>
          <p:cNvSpPr>
            <a:spLocks noGrp="1"/>
          </p:cNvSpPr>
          <p:nvPr>
            <p:ph type="body" idx="1"/>
          </p:nvPr>
        </p:nvSpPr>
        <p:spPr>
          <a:xfrm>
            <a:off x="684982" y="1454729"/>
            <a:ext cx="11622133" cy="7224846"/>
          </a:xfrm>
          <a:prstGeom prst="rect">
            <a:avLst/>
          </a:prstGeom>
        </p:spPr>
        <p:txBody>
          <a:bodyPr/>
          <a:lstStyle/>
          <a:p>
            <a:pPr marL="562175" indent="-562175" defTabSz="519937">
              <a:spcBef>
                <a:spcPts val="3700"/>
              </a:spcBef>
              <a:buBlip>
                <a:blip r:embed="rId2"/>
              </a:buBlip>
              <a:defRPr sz="3738">
                <a:solidFill>
                  <a:srgbClr val="000000"/>
                </a:solidFill>
              </a:defRPr>
            </a:pPr>
            <a:r>
              <a:t>Conditioning &amp; augmentation by metadata of digital primary sources (e.g. digital object catalogues)</a:t>
            </a:r>
          </a:p>
          <a:p>
            <a:pPr marL="562175" indent="-562175" defTabSz="519937">
              <a:spcBef>
                <a:spcPts val="3700"/>
              </a:spcBef>
              <a:buBlip>
                <a:blip r:embed="rId2"/>
              </a:buBlip>
              <a:defRPr sz="3738">
                <a:solidFill>
                  <a:srgbClr val="000000"/>
                </a:solidFill>
              </a:defRPr>
            </a:pPr>
            <a:r>
              <a:t>Semantic modelling &amp; annotation (annotated linked sources)</a:t>
            </a:r>
          </a:p>
          <a:p>
            <a:pPr marL="562175" indent="-562175" defTabSz="519937">
              <a:spcBef>
                <a:spcPts val="3700"/>
              </a:spcBef>
              <a:buBlip>
                <a:blip r:embed="rId2"/>
              </a:buBlip>
              <a:defRPr sz="3738">
                <a:solidFill>
                  <a:srgbClr val="000000"/>
                </a:solidFill>
              </a:defRPr>
            </a:pPr>
            <a:r>
              <a:t>Semantic enrichment by formal ontologies &amp; semantic dictionaries, vocabularies</a:t>
            </a:r>
          </a:p>
          <a:p>
            <a:pPr marL="562175" indent="-562175" defTabSz="519937">
              <a:spcBef>
                <a:spcPts val="3700"/>
              </a:spcBef>
              <a:buBlip>
                <a:blip r:embed="rId2"/>
              </a:buBlip>
              <a:defRPr sz="3738">
                <a:solidFill>
                  <a:srgbClr val="000000"/>
                </a:solidFill>
              </a:defRPr>
            </a:pPr>
            <a:r>
              <a:t>Federation with data from other sources (e.g. integrating Information between natural history and cultural history)</a:t>
            </a:r>
          </a:p>
        </p:txBody>
      </p:sp>
      <p:sp>
        <p:nvSpPr>
          <p:cNvPr id="279" name="Shape 279"/>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sp>
        <p:nvSpPr>
          <p:cNvPr id="280" name="Shape 280"/>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81" name="Shape 281"/>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type="lt">
                                    <p:tmAbs val="0"/>
                                  </p:iterate>
                                  <p:childTnLst>
                                    <p:set>
                                      <p:cBhvr>
                                        <p:cTn id="6" fill="hold"/>
                                        <p:tgtEl>
                                          <p:spTgt spid="278">
                                            <p:bg/>
                                          </p:spTgt>
                                        </p:tgtEl>
                                        <p:attrNameLst>
                                          <p:attrName>style.visibility</p:attrName>
                                        </p:attrNameLst>
                                      </p:cBhvr>
                                      <p:to>
                                        <p:strVal val="visible"/>
                                      </p:to>
                                    </p:set>
                                    <p:anim calcmode="lin" valueType="num">
                                      <p:cBhvr>
                                        <p:cTn id="7" dur="1000" fill="hold"/>
                                        <p:tgtEl>
                                          <p:spTgt spid="278">
                                            <p:bg/>
                                          </p:spTgt>
                                        </p:tgtEl>
                                        <p:attrNameLst>
                                          <p:attrName>ppt_x</p:attrName>
                                        </p:attrNameLst>
                                      </p:cBhvr>
                                      <p:tavLst>
                                        <p:tav tm="0">
                                          <p:val>
                                            <p:strVal val="0-#ppt_w/2"/>
                                          </p:val>
                                        </p:tav>
                                        <p:tav tm="100000">
                                          <p:val>
                                            <p:strVal val="#ppt_x"/>
                                          </p:val>
                                        </p:tav>
                                      </p:tavLst>
                                    </p:anim>
                                    <p:anim calcmode="lin" valueType="num">
                                      <p:cBhvr>
                                        <p:cTn id="8" dur="1000" fill="hold"/>
                                        <p:tgtEl>
                                          <p:spTgt spid="278">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type="lt">
                                    <p:tmAbs val="0"/>
                                  </p:iterate>
                                  <p:childTnLst>
                                    <p:set>
                                      <p:cBhvr>
                                        <p:cTn id="10" fill="hold"/>
                                        <p:tgtEl>
                                          <p:spTgt spid="278">
                                            <p:txEl>
                                              <p:pRg st="0" end="0"/>
                                            </p:txEl>
                                          </p:spTgt>
                                        </p:tgtEl>
                                        <p:attrNameLst>
                                          <p:attrName>style.visibility</p:attrName>
                                        </p:attrNameLst>
                                      </p:cBhvr>
                                      <p:to>
                                        <p:strVal val="visible"/>
                                      </p:to>
                                    </p:set>
                                    <p:anim calcmode="lin" valueType="num">
                                      <p:cBhvr>
                                        <p:cTn id="11" dur="1000" fill="hold"/>
                                        <p:tgtEl>
                                          <p:spTgt spid="278">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type="lt">
                                    <p:tmAbs val="0"/>
                                  </p:iterate>
                                  <p:childTnLst>
                                    <p:set>
                                      <p:cBhvr>
                                        <p:cTn id="16" fill="hold"/>
                                        <p:tgtEl>
                                          <p:spTgt spid="278">
                                            <p:txEl>
                                              <p:pRg st="1" end="1"/>
                                            </p:txEl>
                                          </p:spTgt>
                                        </p:tgtEl>
                                        <p:attrNameLst>
                                          <p:attrName>style.visibility</p:attrName>
                                        </p:attrNameLst>
                                      </p:cBhvr>
                                      <p:to>
                                        <p:strVal val="visible"/>
                                      </p:to>
                                    </p:set>
                                    <p:anim calcmode="lin" valueType="num">
                                      <p:cBhvr>
                                        <p:cTn id="17" dur="1000" fill="hold"/>
                                        <p:tgtEl>
                                          <p:spTgt spid="278">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type="lt">
                                    <p:tmAbs val="0"/>
                                  </p:iterate>
                                  <p:childTnLst>
                                    <p:set>
                                      <p:cBhvr>
                                        <p:cTn id="22" fill="hold"/>
                                        <p:tgtEl>
                                          <p:spTgt spid="278">
                                            <p:txEl>
                                              <p:pRg st="2" end="2"/>
                                            </p:txEl>
                                          </p:spTgt>
                                        </p:tgtEl>
                                        <p:attrNameLst>
                                          <p:attrName>style.visibility</p:attrName>
                                        </p:attrNameLst>
                                      </p:cBhvr>
                                      <p:to>
                                        <p:strVal val="visible"/>
                                      </p:to>
                                    </p:set>
                                    <p:anim calcmode="lin" valueType="num">
                                      <p:cBhvr>
                                        <p:cTn id="23" dur="1000" fill="hold"/>
                                        <p:tgtEl>
                                          <p:spTgt spid="278">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type="lt">
                                    <p:tmAbs val="0"/>
                                  </p:iterate>
                                  <p:childTnLst>
                                    <p:set>
                                      <p:cBhvr>
                                        <p:cTn id="28" fill="hold"/>
                                        <p:tgtEl>
                                          <p:spTgt spid="278">
                                            <p:txEl>
                                              <p:pRg st="3" end="3"/>
                                            </p:txEl>
                                          </p:spTgt>
                                        </p:tgtEl>
                                        <p:attrNameLst>
                                          <p:attrName>style.visibility</p:attrName>
                                        </p:attrNameLst>
                                      </p:cBhvr>
                                      <p:to>
                                        <p:strVal val="visible"/>
                                      </p:to>
                                    </p:set>
                                    <p:anim calcmode="lin" valueType="num">
                                      <p:cBhvr>
                                        <p:cTn id="29" dur="1000" fill="hold"/>
                                        <p:tgtEl>
                                          <p:spTgt spid="278">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27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83" name="Shape 283"/>
          <p:cNvSpPr>
            <a:spLocks noGrp="1"/>
          </p:cNvSpPr>
          <p:nvPr>
            <p:ph type="title"/>
          </p:nvPr>
        </p:nvSpPr>
        <p:spPr>
          <a:xfrm>
            <a:off x="942595" y="121915"/>
            <a:ext cx="11119610" cy="1828805"/>
          </a:xfrm>
          <a:prstGeom prst="rect">
            <a:avLst/>
          </a:prstGeom>
        </p:spPr>
        <p:txBody>
          <a:bodyPr/>
          <a:lstStyle>
            <a:lvl1pPr>
              <a:defRPr>
                <a:solidFill>
                  <a:srgbClr val="000000"/>
                </a:solidFill>
              </a:defRPr>
            </a:lvl1pPr>
          </a:lstStyle>
          <a:p>
            <a:r>
              <a:t>WissKI has two UIs</a:t>
            </a:r>
          </a:p>
        </p:txBody>
      </p:sp>
      <p:grpSp>
        <p:nvGrpSpPr>
          <p:cNvPr id="286" name="Group 286"/>
          <p:cNvGrpSpPr/>
          <p:nvPr/>
        </p:nvGrpSpPr>
        <p:grpSpPr>
          <a:xfrm>
            <a:off x="1511299" y="5293360"/>
            <a:ext cx="11112501" cy="3452158"/>
            <a:chOff x="0" y="0"/>
            <a:chExt cx="11112500" cy="3452156"/>
          </a:xfrm>
        </p:grpSpPr>
        <p:sp>
          <p:nvSpPr>
            <p:cNvPr id="284" name="Shape 284"/>
            <p:cNvSpPr/>
            <p:nvPr/>
          </p:nvSpPr>
          <p:spPr>
            <a:xfrm>
              <a:off x="387248" y="1013756"/>
              <a:ext cx="9004301" cy="2438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algn="l">
                <a:spcBef>
                  <a:spcPts val="4200"/>
                </a:spcBef>
                <a:defRPr sz="3600">
                  <a:solidFill>
                    <a:srgbClr val="000000"/>
                  </a:solidFill>
                </a:defRPr>
              </a:pPr>
              <a:r>
                <a:t>The WissKI presentation/communication user interface applies the </a:t>
              </a:r>
              <a:r>
                <a:rPr>
                  <a:solidFill>
                    <a:srgbClr val="FF2712"/>
                  </a:solidFill>
                </a:rPr>
                <a:t>concept of Wikis</a:t>
              </a:r>
              <a:r>
                <a:t>.</a:t>
              </a:r>
            </a:p>
          </p:txBody>
        </p:sp>
        <p:sp>
          <p:nvSpPr>
            <p:cNvPr id="285" name="Shape 285"/>
            <p:cNvSpPr/>
            <p:nvPr/>
          </p:nvSpPr>
          <p:spPr>
            <a:xfrm>
              <a:off x="0" y="0"/>
              <a:ext cx="11112500" cy="1016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6000">
                  <a:solidFill>
                    <a:srgbClr val="000000"/>
                  </a:solidFill>
                </a:defRPr>
              </a:lvl1pPr>
            </a:lstStyle>
            <a:p>
              <a:r>
                <a:t>Presentation/Communication UI</a:t>
              </a:r>
            </a:p>
          </p:txBody>
        </p:sp>
      </p:grpSp>
      <p:sp>
        <p:nvSpPr>
          <p:cNvPr id="287" name="Shape 287"/>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sp>
        <p:nvSpPr>
          <p:cNvPr id="288" name="Shape 28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89" name="Shape 28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grpSp>
        <p:nvGrpSpPr>
          <p:cNvPr id="292" name="Group 292"/>
          <p:cNvGrpSpPr/>
          <p:nvPr/>
        </p:nvGrpSpPr>
        <p:grpSpPr>
          <a:xfrm>
            <a:off x="1054100" y="1981200"/>
            <a:ext cx="10013949" cy="3112770"/>
            <a:chOff x="0" y="0"/>
            <a:chExt cx="10013948" cy="3112769"/>
          </a:xfrm>
        </p:grpSpPr>
        <p:sp>
          <p:nvSpPr>
            <p:cNvPr id="290" name="Shape 290"/>
            <p:cNvSpPr/>
            <p:nvPr/>
          </p:nvSpPr>
          <p:spPr>
            <a:xfrm>
              <a:off x="1403348" y="979169"/>
              <a:ext cx="8610601" cy="2133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l">
                <a:defRPr sz="3600">
                  <a:solidFill>
                    <a:srgbClr val="000000"/>
                  </a:solidFill>
                </a:defRPr>
              </a:pPr>
              <a:r>
                <a:t>Data Entry User Interface is </a:t>
              </a:r>
              <a:r>
                <a:rPr>
                  <a:solidFill>
                    <a:srgbClr val="A40800"/>
                  </a:solidFill>
                </a:rPr>
                <a:t>both</a:t>
              </a:r>
              <a:r>
                <a:t> - it is </a:t>
              </a:r>
              <a:r>
                <a:rPr>
                  <a:solidFill>
                    <a:srgbClr val="D90B00"/>
                  </a:solidFill>
                </a:rPr>
                <a:t>formular/field</a:t>
              </a:r>
              <a:r>
                <a:t> based and offers in the same time </a:t>
              </a:r>
              <a:r>
                <a:rPr>
                  <a:solidFill>
                    <a:srgbClr val="D90B00"/>
                  </a:solidFill>
                </a:rPr>
                <a:t>fulltext</a:t>
              </a:r>
              <a:r>
                <a:t> capabilities</a:t>
              </a:r>
            </a:p>
          </p:txBody>
        </p:sp>
        <p:sp>
          <p:nvSpPr>
            <p:cNvPr id="291" name="Shape 291"/>
            <p:cNvSpPr/>
            <p:nvPr/>
          </p:nvSpPr>
          <p:spPr>
            <a:xfrm>
              <a:off x="0" y="0"/>
              <a:ext cx="9389365" cy="1016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6000">
                  <a:solidFill>
                    <a:srgbClr val="000000"/>
                  </a:solidFill>
                </a:defRPr>
              </a:lvl1pPr>
            </a:lstStyle>
            <a:p>
              <a:r>
                <a:t>Data Entry User Interface</a:t>
              </a:r>
            </a:p>
          </p:txBody>
        </p:sp>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92"/>
                                        </p:tgtEl>
                                        <p:attrNameLst>
                                          <p:attrName>style.visibility</p:attrName>
                                        </p:attrNameLst>
                                      </p:cBhvr>
                                      <p:to>
                                        <p:strVal val="visible"/>
                                      </p:to>
                                    </p:set>
                                    <p:animEffect transition="in" filter="dissolve">
                                      <p:cBhvr>
                                        <p:cTn id="7" dur="1000"/>
                                        <p:tgtEl>
                                          <p:spTgt spid="29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86"/>
                                        </p:tgtEl>
                                        <p:attrNameLst>
                                          <p:attrName>style.visibility</p:attrName>
                                        </p:attrNameLst>
                                      </p:cBhvr>
                                      <p:to>
                                        <p:strVal val="visible"/>
                                      </p:to>
                                    </p:set>
                                    <p:animEffect transition="in" filter="dissolve">
                                      <p:cBhvr>
                                        <p:cTn id="12"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2" animBg="1" advAuto="0"/>
      <p:bldP spid="292"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94" name="Shape 294"/>
          <p:cNvSpPr>
            <a:spLocks noGrp="1"/>
          </p:cNvSpPr>
          <p:nvPr>
            <p:ph type="title"/>
          </p:nvPr>
        </p:nvSpPr>
        <p:spPr>
          <a:xfrm>
            <a:off x="1148175" y="330140"/>
            <a:ext cx="10586625" cy="1113556"/>
          </a:xfrm>
          <a:prstGeom prst="rect">
            <a:avLst/>
          </a:prstGeom>
        </p:spPr>
        <p:txBody>
          <a:bodyPr>
            <a:normAutofit fontScale="90000"/>
          </a:bodyPr>
          <a:lstStyle>
            <a:lvl1pPr defTabSz="490727">
              <a:defRPr sz="6719">
                <a:solidFill>
                  <a:srgbClr val="000000"/>
                </a:solidFill>
              </a:defRPr>
            </a:lvl1pPr>
          </a:lstStyle>
          <a:p>
            <a:r>
              <a:t>General Technical Issues</a:t>
            </a:r>
          </a:p>
        </p:txBody>
      </p:sp>
      <p:sp>
        <p:nvSpPr>
          <p:cNvPr id="295" name="Shape 295"/>
          <p:cNvSpPr/>
          <p:nvPr/>
        </p:nvSpPr>
        <p:spPr>
          <a:xfrm>
            <a:off x="910638" y="1854697"/>
            <a:ext cx="11163301" cy="5829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661736" indent="-661736" algn="l">
              <a:spcBef>
                <a:spcPts val="4200"/>
              </a:spcBef>
              <a:buSzPct val="100000"/>
              <a:buChar char="•"/>
              <a:defRPr sz="4400">
                <a:solidFill>
                  <a:srgbClr val="000000"/>
                </a:solidFill>
              </a:defRPr>
            </a:pPr>
            <a:r>
              <a:t>Wisski is based completely on Open Source technology</a:t>
            </a:r>
          </a:p>
          <a:p>
            <a:pPr marL="661736" indent="-661736" algn="l">
              <a:spcBef>
                <a:spcPts val="4200"/>
              </a:spcBef>
              <a:buSzPct val="100000"/>
              <a:buChar char="•"/>
              <a:defRPr sz="4400">
                <a:solidFill>
                  <a:srgbClr val="000000"/>
                </a:solidFill>
              </a:defRPr>
            </a:pPr>
            <a:r>
              <a:t>WissKI is build on a LAMP Web-Stack</a:t>
            </a:r>
          </a:p>
          <a:p>
            <a:pPr marL="661736" indent="-661736" algn="l">
              <a:spcBef>
                <a:spcPts val="4200"/>
              </a:spcBef>
              <a:buSzPct val="100000"/>
              <a:buChar char="•"/>
              <a:defRPr sz="4400">
                <a:solidFill>
                  <a:srgbClr val="000000"/>
                </a:solidFill>
              </a:defRPr>
            </a:pPr>
            <a:r>
              <a:t>WissKI modules are programmed in PHP</a:t>
            </a:r>
          </a:p>
          <a:p>
            <a:pPr marL="661736" indent="-661736" algn="l">
              <a:spcBef>
                <a:spcPts val="4200"/>
              </a:spcBef>
              <a:buSzPct val="100000"/>
              <a:buChar char="•"/>
              <a:defRPr sz="4400">
                <a:solidFill>
                  <a:srgbClr val="000000"/>
                </a:solidFill>
              </a:defRPr>
            </a:pPr>
            <a:r>
              <a:t>WissKI modules are embedded in a CMS (Drupal)</a:t>
            </a:r>
          </a:p>
        </p:txBody>
      </p:sp>
      <p:sp>
        <p:nvSpPr>
          <p:cNvPr id="296" name="Shape 296"/>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sp>
        <p:nvSpPr>
          <p:cNvPr id="297" name="Shape 297"/>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98" name="Shape 298"/>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95">
                                            <p:bg/>
                                          </p:spTgt>
                                        </p:tgtEl>
                                        <p:attrNameLst>
                                          <p:attrName>style.visibility</p:attrName>
                                        </p:attrNameLst>
                                      </p:cBhvr>
                                      <p:to>
                                        <p:strVal val="visible"/>
                                      </p:to>
                                    </p:set>
                                    <p:animEffect transition="in" filter="dissolve">
                                      <p:cBhvr>
                                        <p:cTn id="7" dur="1000"/>
                                        <p:tgtEl>
                                          <p:spTgt spid="295">
                                            <p:bg/>
                                          </p:spTgt>
                                        </p:tgtEl>
                                      </p:cBhvr>
                                    </p:animEffect>
                                  </p:childTnLst>
                                </p:cTn>
                              </p:par>
                              <p:par>
                                <p:cTn id="8" presetID="9" presetClass="entr" presetSubtype="0" fill="hold" grpId="1" nodeType="withEffect">
                                  <p:stCondLst>
                                    <p:cond delay="0"/>
                                  </p:stCondLst>
                                  <p:iterate>
                                    <p:tmAbs val="0"/>
                                  </p:iterate>
                                  <p:childTnLst>
                                    <p:set>
                                      <p:cBhvr>
                                        <p:cTn id="9" fill="hold"/>
                                        <p:tgtEl>
                                          <p:spTgt spid="295">
                                            <p:txEl>
                                              <p:pRg st="0" end="0"/>
                                            </p:txEl>
                                          </p:spTgt>
                                        </p:tgtEl>
                                        <p:attrNameLst>
                                          <p:attrName>style.visibility</p:attrName>
                                        </p:attrNameLst>
                                      </p:cBhvr>
                                      <p:to>
                                        <p:strVal val="visible"/>
                                      </p:to>
                                    </p:set>
                                    <p:animEffect transition="in" filter="dissolve">
                                      <p:cBhvr>
                                        <p:cTn id="10" dur="1000"/>
                                        <p:tgtEl>
                                          <p:spTgt spid="2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95">
                                            <p:txEl>
                                              <p:pRg st="1" end="1"/>
                                            </p:txEl>
                                          </p:spTgt>
                                        </p:tgtEl>
                                        <p:attrNameLst>
                                          <p:attrName>style.visibility</p:attrName>
                                        </p:attrNameLst>
                                      </p:cBhvr>
                                      <p:to>
                                        <p:strVal val="visible"/>
                                      </p:to>
                                    </p:set>
                                    <p:animEffect transition="in" filter="dissolve">
                                      <p:cBhvr>
                                        <p:cTn id="15" dur="1000"/>
                                        <p:tgtEl>
                                          <p:spTgt spid="2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95">
                                            <p:txEl>
                                              <p:pRg st="2" end="2"/>
                                            </p:txEl>
                                          </p:spTgt>
                                        </p:tgtEl>
                                        <p:attrNameLst>
                                          <p:attrName>style.visibility</p:attrName>
                                        </p:attrNameLst>
                                      </p:cBhvr>
                                      <p:to>
                                        <p:strVal val="visible"/>
                                      </p:to>
                                    </p:set>
                                    <p:animEffect transition="in" filter="dissolve">
                                      <p:cBhvr>
                                        <p:cTn id="20" dur="1000"/>
                                        <p:tgtEl>
                                          <p:spTgt spid="29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95">
                                            <p:txEl>
                                              <p:pRg st="3" end="3"/>
                                            </p:txEl>
                                          </p:spTgt>
                                        </p:tgtEl>
                                        <p:attrNameLst>
                                          <p:attrName>style.visibility</p:attrName>
                                        </p:attrNameLst>
                                      </p:cBhvr>
                                      <p:to>
                                        <p:strVal val="visible"/>
                                      </p:to>
                                    </p:set>
                                    <p:animEffect transition="in" filter="dissolve">
                                      <p:cBhvr>
                                        <p:cTn id="25" dur="1000"/>
                                        <p:tgtEl>
                                          <p:spTgt spid="2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300" name="Shape 300"/>
          <p:cNvSpPr/>
          <p:nvPr/>
        </p:nvSpPr>
        <p:spPr>
          <a:xfrm>
            <a:off x="1209087" y="114240"/>
            <a:ext cx="10591801" cy="246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6400">
                <a:solidFill>
                  <a:srgbClr val="000000"/>
                </a:solidFill>
              </a:defRPr>
            </a:lvl1pPr>
          </a:lstStyle>
          <a:p>
            <a:r>
              <a:t>Semantic / technological Issues</a:t>
            </a:r>
          </a:p>
        </p:txBody>
      </p:sp>
      <p:sp>
        <p:nvSpPr>
          <p:cNvPr id="301" name="Shape 301"/>
          <p:cNvSpPr/>
          <p:nvPr/>
        </p:nvSpPr>
        <p:spPr>
          <a:xfrm>
            <a:off x="729164" y="2370458"/>
            <a:ext cx="11889369" cy="658813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601578" indent="-601578" algn="l">
              <a:spcBef>
                <a:spcPts val="4200"/>
              </a:spcBef>
              <a:buSzPct val="100000"/>
              <a:buChar char="•"/>
              <a:defRPr sz="4000">
                <a:solidFill>
                  <a:srgbClr val="000000"/>
                </a:solidFill>
              </a:defRPr>
            </a:pPr>
            <a:r>
              <a:t>WissKI uses MySQl/Arc2 as a Triple store</a:t>
            </a:r>
          </a:p>
          <a:p>
            <a:pPr marL="601578" indent="-601578" algn="l">
              <a:spcBef>
                <a:spcPts val="4200"/>
              </a:spcBef>
              <a:buSzPct val="100000"/>
              <a:buChar char="•"/>
              <a:defRPr sz="4000">
                <a:solidFill>
                  <a:srgbClr val="000000"/>
                </a:solidFill>
              </a:defRPr>
            </a:pPr>
            <a:r>
              <a:t>WissKI uses as semantic standard technologies: CIDOC-CRM, OWL, XML/RDF, SPARQL</a:t>
            </a:r>
          </a:p>
          <a:p>
            <a:pPr marL="601578" indent="-601578" algn="l">
              <a:spcBef>
                <a:spcPts val="4200"/>
              </a:spcBef>
              <a:buSzPct val="100000"/>
              <a:buChar char="•"/>
              <a:defRPr sz="4000">
                <a:solidFill>
                  <a:srgbClr val="000000"/>
                </a:solidFill>
              </a:defRPr>
            </a:pPr>
            <a:r>
              <a:t>WissKI supports standard formats for Import/Export like SKOS, LIDO and RDF</a:t>
            </a:r>
          </a:p>
          <a:p>
            <a:pPr marL="601578" indent="-601578" algn="l">
              <a:spcBef>
                <a:spcPts val="4200"/>
              </a:spcBef>
              <a:buSzPct val="100000"/>
              <a:buChar char="•"/>
              <a:defRPr sz="4000">
                <a:solidFill>
                  <a:srgbClr val="000000"/>
                </a:solidFill>
              </a:defRPr>
            </a:pPr>
            <a:r>
              <a:t>WissKI supports the OAI protocol for providing metadata</a:t>
            </a:r>
          </a:p>
        </p:txBody>
      </p:sp>
      <p:sp>
        <p:nvSpPr>
          <p:cNvPr id="302" name="Shape 302"/>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
        <p:nvSpPr>
          <p:cNvPr id="303" name="Shape 303"/>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304" name="Shape 304"/>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01">
                                            <p:bg/>
                                          </p:spTgt>
                                        </p:tgtEl>
                                        <p:attrNameLst>
                                          <p:attrName>style.visibility</p:attrName>
                                        </p:attrNameLst>
                                      </p:cBhvr>
                                      <p:to>
                                        <p:strVal val="visible"/>
                                      </p:to>
                                    </p:set>
                                    <p:animEffect transition="in" filter="dissolve">
                                      <p:cBhvr>
                                        <p:cTn id="7" dur="1000"/>
                                        <p:tgtEl>
                                          <p:spTgt spid="301">
                                            <p:bg/>
                                          </p:spTgt>
                                        </p:tgtEl>
                                      </p:cBhvr>
                                    </p:animEffect>
                                  </p:childTnLst>
                                </p:cTn>
                              </p:par>
                              <p:par>
                                <p:cTn id="8" presetID="9" presetClass="entr" presetSubtype="0" fill="hold" grpId="1" nodeType="withEffect">
                                  <p:stCondLst>
                                    <p:cond delay="0"/>
                                  </p:stCondLst>
                                  <p:iterate>
                                    <p:tmAbs val="0"/>
                                  </p:iterate>
                                  <p:childTnLst>
                                    <p:set>
                                      <p:cBhvr>
                                        <p:cTn id="9" fill="hold"/>
                                        <p:tgtEl>
                                          <p:spTgt spid="301">
                                            <p:txEl>
                                              <p:pRg st="0" end="0"/>
                                            </p:txEl>
                                          </p:spTgt>
                                        </p:tgtEl>
                                        <p:attrNameLst>
                                          <p:attrName>style.visibility</p:attrName>
                                        </p:attrNameLst>
                                      </p:cBhvr>
                                      <p:to>
                                        <p:strVal val="visible"/>
                                      </p:to>
                                    </p:set>
                                    <p:animEffect transition="in" filter="dissolve">
                                      <p:cBhvr>
                                        <p:cTn id="10" dur="1000"/>
                                        <p:tgtEl>
                                          <p:spTgt spid="3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301">
                                            <p:txEl>
                                              <p:pRg st="1" end="1"/>
                                            </p:txEl>
                                          </p:spTgt>
                                        </p:tgtEl>
                                        <p:attrNameLst>
                                          <p:attrName>style.visibility</p:attrName>
                                        </p:attrNameLst>
                                      </p:cBhvr>
                                      <p:to>
                                        <p:strVal val="visible"/>
                                      </p:to>
                                    </p:set>
                                    <p:animEffect transition="in" filter="dissolve">
                                      <p:cBhvr>
                                        <p:cTn id="15" dur="1000"/>
                                        <p:tgtEl>
                                          <p:spTgt spid="3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301">
                                            <p:txEl>
                                              <p:pRg st="2" end="2"/>
                                            </p:txEl>
                                          </p:spTgt>
                                        </p:tgtEl>
                                        <p:attrNameLst>
                                          <p:attrName>style.visibility</p:attrName>
                                        </p:attrNameLst>
                                      </p:cBhvr>
                                      <p:to>
                                        <p:strVal val="visible"/>
                                      </p:to>
                                    </p:set>
                                    <p:animEffect transition="in" filter="dissolve">
                                      <p:cBhvr>
                                        <p:cTn id="20" dur="1000"/>
                                        <p:tgtEl>
                                          <p:spTgt spid="30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301">
                                            <p:txEl>
                                              <p:pRg st="3" end="3"/>
                                            </p:txEl>
                                          </p:spTgt>
                                        </p:tgtEl>
                                        <p:attrNameLst>
                                          <p:attrName>style.visibility</p:attrName>
                                        </p:attrNameLst>
                                      </p:cBhvr>
                                      <p:to>
                                        <p:strVal val="visible"/>
                                      </p:to>
                                    </p:set>
                                    <p:animEffect transition="in" filter="dissolve">
                                      <p:cBhvr>
                                        <p:cTn id="25" dur="1000"/>
                                        <p:tgtEl>
                                          <p:spTgt spid="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306" name="Shape 306"/>
          <p:cNvSpPr>
            <a:spLocks noGrp="1"/>
          </p:cNvSpPr>
          <p:nvPr>
            <p:ph type="title"/>
          </p:nvPr>
        </p:nvSpPr>
        <p:spPr>
          <a:xfrm>
            <a:off x="1270000" y="253999"/>
            <a:ext cx="10464800" cy="1357206"/>
          </a:xfrm>
          <a:prstGeom prst="rect">
            <a:avLst/>
          </a:prstGeom>
        </p:spPr>
        <p:txBody>
          <a:bodyPr/>
          <a:lstStyle>
            <a:lvl1pPr>
              <a:defRPr>
                <a:solidFill>
                  <a:srgbClr val="000000"/>
                </a:solidFill>
              </a:defRPr>
            </a:lvl1pPr>
          </a:lstStyle>
          <a:p>
            <a:r>
              <a:t>Software Infrastructure</a:t>
            </a:r>
          </a:p>
        </p:txBody>
      </p:sp>
      <p:pic>
        <p:nvPicPr>
          <p:cNvPr id="307" name="InsertedImage.jpg"/>
          <p:cNvPicPr>
            <a:picLocks noChangeAspect="1"/>
          </p:cNvPicPr>
          <p:nvPr/>
        </p:nvPicPr>
        <p:blipFill>
          <a:blip r:embed="rId2">
            <a:extLst/>
          </a:blip>
          <a:stretch>
            <a:fillRect/>
          </a:stretch>
        </p:blipFill>
        <p:spPr>
          <a:xfrm>
            <a:off x="1192162" y="2189221"/>
            <a:ext cx="10620476" cy="7069079"/>
          </a:xfrm>
          <a:prstGeom prst="rect">
            <a:avLst/>
          </a:prstGeom>
          <a:ln w="12700">
            <a:miter lim="400000"/>
          </a:ln>
        </p:spPr>
      </p:pic>
      <p:sp>
        <p:nvSpPr>
          <p:cNvPr id="308" name="Shape 308"/>
          <p:cNvSpPr/>
          <p:nvPr/>
        </p:nvSpPr>
        <p:spPr>
          <a:xfrm>
            <a:off x="4196196" y="1459654"/>
            <a:ext cx="4264687"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lnSpcReduction="10000"/>
          </a:bodyPr>
          <a:lstStyle>
            <a:lvl1pPr>
              <a:defRPr>
                <a:solidFill>
                  <a:srgbClr val="000000"/>
                </a:solidFill>
              </a:defRPr>
            </a:lvl1pPr>
          </a:lstStyle>
          <a:p>
            <a:r>
              <a:t>The WissKI Stack</a:t>
            </a:r>
          </a:p>
        </p:txBody>
      </p:sp>
      <p:sp>
        <p:nvSpPr>
          <p:cNvPr id="309" name="Shape 309"/>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
        <p:nvSpPr>
          <p:cNvPr id="310" name="Shape 310"/>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311" name="Shape 311"/>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07"/>
                                        </p:tgtEl>
                                        <p:attrNameLst>
                                          <p:attrName>style.visibility</p:attrName>
                                        </p:attrNameLst>
                                      </p:cBhvr>
                                      <p:to>
                                        <p:strVal val="visible"/>
                                      </p:to>
                                    </p:set>
                                    <p:anim calcmode="lin" valueType="num">
                                      <p:cBhvr>
                                        <p:cTn id="7" dur="2000" fill="hold"/>
                                        <p:tgtEl>
                                          <p:spTgt spid="307"/>
                                        </p:tgtEl>
                                        <p:attrNameLst>
                                          <p:attrName>ppt_w</p:attrName>
                                        </p:attrNameLst>
                                      </p:cBhvr>
                                      <p:tavLst>
                                        <p:tav tm="0">
                                          <p:val>
                                            <p:fltVal val="0"/>
                                          </p:val>
                                        </p:tav>
                                        <p:tav tm="100000">
                                          <p:val>
                                            <p:strVal val="#ppt_w"/>
                                          </p:val>
                                        </p:tav>
                                      </p:tavLst>
                                    </p:anim>
                                    <p:anim calcmode="lin" valueType="num">
                                      <p:cBhvr>
                                        <p:cTn id="8" dur="2000" fill="hold"/>
                                        <p:tgtEl>
                                          <p:spTgt spid="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321" name="Shape 321"/>
          <p:cNvSpPr>
            <a:spLocks noGrp="1"/>
          </p:cNvSpPr>
          <p:nvPr>
            <p:ph type="title"/>
          </p:nvPr>
        </p:nvSpPr>
        <p:spPr>
          <a:xfrm>
            <a:off x="1263649" y="0"/>
            <a:ext cx="10464801" cy="1113556"/>
          </a:xfrm>
          <a:prstGeom prst="rect">
            <a:avLst/>
          </a:prstGeom>
        </p:spPr>
        <p:txBody>
          <a:bodyPr>
            <a:normAutofit fontScale="90000"/>
          </a:bodyPr>
          <a:lstStyle>
            <a:lvl1pPr defTabSz="490727">
              <a:defRPr sz="6719">
                <a:solidFill>
                  <a:srgbClr val="000000"/>
                </a:solidFill>
              </a:defRPr>
            </a:lvl1pPr>
          </a:lstStyle>
          <a:p>
            <a:r>
              <a:t>System Architecture</a:t>
            </a:r>
          </a:p>
        </p:txBody>
      </p:sp>
      <p:pic>
        <p:nvPicPr>
          <p:cNvPr id="322" name="InsertedImage.png"/>
          <p:cNvPicPr>
            <a:picLocks noChangeAspect="1"/>
          </p:cNvPicPr>
          <p:nvPr/>
        </p:nvPicPr>
        <p:blipFill>
          <a:blip r:embed="rId3">
            <a:extLst/>
          </a:blip>
          <a:stretch>
            <a:fillRect/>
          </a:stretch>
        </p:blipFill>
        <p:spPr>
          <a:xfrm>
            <a:off x="795764" y="1201666"/>
            <a:ext cx="11400570" cy="7968523"/>
          </a:xfrm>
          <a:prstGeom prst="rect">
            <a:avLst/>
          </a:prstGeom>
          <a:ln w="12700">
            <a:miter lim="400000"/>
          </a:ln>
        </p:spPr>
      </p:pic>
      <p:sp>
        <p:nvSpPr>
          <p:cNvPr id="323" name="Shape 323"/>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324" name="Shape 324"/>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325" name="Shape 325"/>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2"/>
                                        </p:tgtEl>
                                        <p:attrNameLst>
                                          <p:attrName>style.visibility</p:attrName>
                                        </p:attrNameLst>
                                      </p:cBhvr>
                                      <p:to>
                                        <p:strVal val="visible"/>
                                      </p:to>
                                    </p:set>
                                    <p:anim calcmode="lin" valueType="num">
                                      <p:cBhvr>
                                        <p:cTn id="7" dur="3000" fill="hold"/>
                                        <p:tgtEl>
                                          <p:spTgt spid="322"/>
                                        </p:tgtEl>
                                        <p:attrNameLst>
                                          <p:attrName>ppt_w</p:attrName>
                                        </p:attrNameLst>
                                      </p:cBhvr>
                                      <p:tavLst>
                                        <p:tav tm="0">
                                          <p:val>
                                            <p:fltVal val="0"/>
                                          </p:val>
                                        </p:tav>
                                        <p:tav tm="100000">
                                          <p:val>
                                            <p:strVal val="#ppt_w"/>
                                          </p:val>
                                        </p:tav>
                                      </p:tavLst>
                                    </p:anim>
                                    <p:anim calcmode="lin" valueType="num">
                                      <p:cBhvr>
                                        <p:cTn id="8" dur="3000" fill="hold"/>
                                        <p:tgtEl>
                                          <p:spTgt spid="3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9E9E9"/>
            </a:gs>
            <a:gs pos="50000">
              <a:srgbClr val="D3D3D3"/>
            </a:gs>
            <a:gs pos="100000">
              <a:srgbClr val="B9B9B9"/>
            </a:gs>
          </a:gsLst>
          <a:lin ang="16200000" scaled="0"/>
        </a:gradFill>
        <a:effectLst/>
      </p:bgPr>
    </p:bg>
    <p:spTree>
      <p:nvGrpSpPr>
        <p:cNvPr id="1" name=""/>
        <p:cNvGrpSpPr/>
        <p:nvPr/>
      </p:nvGrpSpPr>
      <p:grpSpPr>
        <a:xfrm>
          <a:off x="0" y="0"/>
          <a:ext cx="0" cy="0"/>
          <a:chOff x="0" y="0"/>
          <a:chExt cx="0" cy="0"/>
        </a:xfrm>
      </p:grpSpPr>
      <p:sp>
        <p:nvSpPr>
          <p:cNvPr id="329" name="Shape 329"/>
          <p:cNvSpPr/>
          <p:nvPr/>
        </p:nvSpPr>
        <p:spPr>
          <a:xfrm>
            <a:off x="-2259" y="9642968"/>
            <a:ext cx="13004803" cy="108375"/>
          </a:xfrm>
          <a:prstGeom prst="rect">
            <a:avLst/>
          </a:prstGeom>
          <a:solidFill>
            <a:srgbClr val="EADB2B"/>
          </a:solidFill>
          <a:ln w="3175"/>
        </p:spPr>
        <p:txBody>
          <a:bodyPr lIns="72248" tIns="72248" rIns="72248" bIns="72248" anchor="ctr"/>
          <a:lstStyle/>
          <a:p>
            <a:pPr defTabSz="830862">
              <a:defRPr sz="3413"/>
            </a:pPr>
            <a:endParaRPr/>
          </a:p>
        </p:txBody>
      </p:sp>
      <p:pic>
        <p:nvPicPr>
          <p:cNvPr id="330" name="pasted-image.png"/>
          <p:cNvPicPr>
            <a:picLocks noChangeAspect="1"/>
          </p:cNvPicPr>
          <p:nvPr/>
        </p:nvPicPr>
        <p:blipFill>
          <a:blip r:embed="rId2">
            <a:extLst/>
          </a:blip>
          <a:stretch>
            <a:fillRect/>
          </a:stretch>
        </p:blipFill>
        <p:spPr>
          <a:xfrm>
            <a:off x="10762825" y="284480"/>
            <a:ext cx="2086188" cy="1237263"/>
          </a:xfrm>
          <a:prstGeom prst="rect">
            <a:avLst/>
          </a:prstGeom>
          <a:ln w="12700">
            <a:miter lim="400000"/>
          </a:ln>
          <a:effectLst>
            <a:outerShdw blurRad="127000" dist="76200" dir="2700000" rotWithShape="0">
              <a:srgbClr val="000000">
                <a:alpha val="75000"/>
              </a:srgbClr>
            </a:outerShdw>
          </a:effectLst>
        </p:spPr>
      </p:pic>
      <p:sp>
        <p:nvSpPr>
          <p:cNvPr id="331" name="Shape 331"/>
          <p:cNvSpPr>
            <a:spLocks noGrp="1"/>
          </p:cNvSpPr>
          <p:nvPr>
            <p:ph type="title" idx="4294967295"/>
          </p:nvPr>
        </p:nvSpPr>
        <p:spPr>
          <a:xfrm>
            <a:off x="1235004" y="577991"/>
            <a:ext cx="8620196" cy="526063"/>
          </a:xfrm>
          <a:prstGeom prst="rect">
            <a:avLst/>
          </a:prstGeom>
          <a:effectLst>
            <a:outerShdw blurRad="127000" dist="76200" dir="2700000" rotWithShape="0">
              <a:srgbClr val="000000">
                <a:alpha val="75000"/>
              </a:srgbClr>
            </a:outerShdw>
          </a:effectLst>
        </p:spPr>
        <p:txBody>
          <a:bodyPr wrap="square" lIns="0" tIns="0" rIns="0" bIns="0" anchor="t">
            <a:normAutofit/>
          </a:bodyPr>
          <a:lstStyle>
            <a:lvl1pPr algn="l" defTabSz="1300480">
              <a:defRPr sz="3413">
                <a:solidFill>
                  <a:srgbClr val="000000"/>
                </a:solidFill>
                <a:uFill>
                  <a:solidFill>
                    <a:srgbClr val="000000"/>
                  </a:solidFill>
                </a:uFill>
                <a:latin typeface="Arial"/>
                <a:ea typeface="Arial"/>
                <a:cs typeface="Arial"/>
                <a:sym typeface="Arial"/>
              </a:defRPr>
            </a:lvl1pPr>
          </a:lstStyle>
          <a:p>
            <a:pPr>
              <a:defRPr>
                <a:solidFill>
                  <a:srgbClr val="FFFFFF"/>
                </a:solidFill>
                <a:uFill>
                  <a:solidFill>
                    <a:srgbClr val="FFFFFF"/>
                  </a:solidFill>
                </a:uFill>
              </a:defRPr>
            </a:pPr>
            <a:r>
              <a:rPr>
                <a:solidFill>
                  <a:srgbClr val="000000"/>
                </a:solidFill>
                <a:uFill>
                  <a:solidFill>
                    <a:srgbClr val="000000"/>
                  </a:solidFill>
                </a:uFill>
              </a:rPr>
              <a:t>Local Knowledge Integration</a:t>
            </a:r>
          </a:p>
        </p:txBody>
      </p:sp>
      <p:sp>
        <p:nvSpPr>
          <p:cNvPr id="332" name="Shape 332"/>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300480">
              <a:defRPr sz="2560">
                <a:uFill>
                  <a:solidFill>
                    <a:srgbClr val="FFFFFF"/>
                  </a:solidFill>
                </a:uFill>
                <a:latin typeface="Arial"/>
                <a:ea typeface="Arial"/>
                <a:cs typeface="Arial"/>
                <a:sym typeface="Arial"/>
              </a:defRPr>
            </a:pPr>
            <a:r>
              <a:rPr sz="1280">
                <a:solidFill>
                  <a:srgbClr val="787878"/>
                </a:solidFill>
                <a:uFill>
                  <a:solidFill>
                    <a:srgbClr val="787878"/>
                  </a:solidFill>
                </a:uFill>
              </a:rPr>
              <a:t>WissKI – </a:t>
            </a:r>
            <a:r>
              <a:rPr sz="1280">
                <a:solidFill>
                  <a:srgbClr val="FF0000"/>
                </a:solidFill>
                <a:uFill>
                  <a:solidFill>
                    <a:srgbClr val="FF0000"/>
                  </a:solidFill>
                </a:uFill>
              </a:rPr>
              <a:t>Wiss</a:t>
            </a:r>
            <a:r>
              <a:rPr sz="1280">
                <a:solidFill>
                  <a:srgbClr val="787878"/>
                </a:solidFill>
                <a:uFill>
                  <a:solidFill>
                    <a:srgbClr val="787878"/>
                  </a:solidFill>
                </a:uFill>
              </a:rPr>
              <a:t>enschaftliche </a:t>
            </a:r>
            <a:r>
              <a:rPr sz="1280">
                <a:solidFill>
                  <a:srgbClr val="FF0000"/>
                </a:solidFill>
                <a:uFill>
                  <a:solidFill>
                    <a:srgbClr val="FF0000"/>
                  </a:solidFill>
                </a:uFill>
              </a:rPr>
              <a:t>K</a:t>
            </a:r>
            <a:r>
              <a:rPr sz="1280">
                <a:solidFill>
                  <a:srgbClr val="787878"/>
                </a:solidFill>
                <a:uFill>
                  <a:solidFill>
                    <a:srgbClr val="787878"/>
                  </a:solidFill>
                </a:uFill>
              </a:rPr>
              <a:t>ommunikations</a:t>
            </a:r>
            <a:r>
              <a:rPr sz="1280">
                <a:solidFill>
                  <a:srgbClr val="FF0000"/>
                </a:solidFill>
                <a:uFill>
                  <a:solidFill>
                    <a:srgbClr val="FF0000"/>
                  </a:solidFill>
                </a:uFill>
              </a:rPr>
              <a:t>I</a:t>
            </a:r>
            <a:r>
              <a:rPr sz="1280">
                <a:solidFill>
                  <a:srgbClr val="787878"/>
                </a:solidFill>
                <a:uFill>
                  <a:solidFill>
                    <a:srgbClr val="787878"/>
                  </a:solidFill>
                </a:uFill>
              </a:rPr>
              <a:t>nfrastruktur</a:t>
            </a:r>
          </a:p>
        </p:txBody>
      </p:sp>
      <p:sp>
        <p:nvSpPr>
          <p:cNvPr id="333" name="Shape 333"/>
          <p:cNvSpPr>
            <a:spLocks noGrp="1"/>
          </p:cNvSpPr>
          <p:nvPr>
            <p:ph type="sldNum" sz="quarter" idx="4294967295"/>
          </p:nvPr>
        </p:nvSpPr>
        <p:spPr>
          <a:xfrm>
            <a:off x="6496049" y="92456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grpSp>
        <p:nvGrpSpPr>
          <p:cNvPr id="358" name="Group 358"/>
          <p:cNvGrpSpPr/>
          <p:nvPr/>
        </p:nvGrpSpPr>
        <p:grpSpPr>
          <a:xfrm>
            <a:off x="1073150" y="1295400"/>
            <a:ext cx="10947227" cy="7950200"/>
            <a:chOff x="6350" y="0"/>
            <a:chExt cx="10947226" cy="7950200"/>
          </a:xfrm>
        </p:grpSpPr>
        <p:sp>
          <p:nvSpPr>
            <p:cNvPr id="334" name="Shape 334"/>
            <p:cNvSpPr/>
            <p:nvPr/>
          </p:nvSpPr>
          <p:spPr>
            <a:xfrm>
              <a:off x="4127500" y="0"/>
              <a:ext cx="2679700" cy="2692400"/>
            </a:xfrm>
            <a:prstGeom prst="ellipse">
              <a:avLst/>
            </a:prstGeom>
            <a:noFill/>
            <a:ln w="50800" cap="flat">
              <a:solidFill>
                <a:srgbClr val="FF2712"/>
              </a:solidFill>
              <a:custDash>
                <a:ds d="200000" sp="200000"/>
              </a:custDash>
              <a:miter lim="400000"/>
            </a:ln>
            <a:effectLst/>
          </p:spPr>
          <p:txBody>
            <a:bodyPr wrap="square" lIns="50800" tIns="50800" rIns="50800" bIns="50800" numCol="1" anchor="ctr">
              <a:noAutofit/>
            </a:bodyPr>
            <a:lstStyle/>
            <a:p>
              <a:pPr>
                <a:defRPr sz="2400"/>
              </a:pPr>
              <a:endParaRPr/>
            </a:p>
          </p:txBody>
        </p:sp>
        <p:grpSp>
          <p:nvGrpSpPr>
            <p:cNvPr id="337" name="Group 337"/>
            <p:cNvGrpSpPr/>
            <p:nvPr/>
          </p:nvGrpSpPr>
          <p:grpSpPr>
            <a:xfrm>
              <a:off x="3627120" y="2393808"/>
              <a:ext cx="3698241" cy="3583095"/>
              <a:chOff x="0" y="0"/>
              <a:chExt cx="3698240" cy="3583093"/>
            </a:xfrm>
          </p:grpSpPr>
          <p:sp>
            <p:nvSpPr>
              <p:cNvPr id="335" name="Shape 335"/>
              <p:cNvSpPr/>
              <p:nvPr/>
            </p:nvSpPr>
            <p:spPr>
              <a:xfrm>
                <a:off x="0" y="0"/>
                <a:ext cx="3698241" cy="3583094"/>
              </a:xfrm>
              <a:custGeom>
                <a:avLst/>
                <a:gdLst/>
                <a:ahLst/>
                <a:cxnLst>
                  <a:cxn ang="0">
                    <a:pos x="wd2" y="hd2"/>
                  </a:cxn>
                  <a:cxn ang="5400000">
                    <a:pos x="wd2" y="hd2"/>
                  </a:cxn>
                  <a:cxn ang="10800000">
                    <a:pos x="wd2" y="hd2"/>
                  </a:cxn>
                  <a:cxn ang="16200000">
                    <a:pos x="wd2" y="hd2"/>
                  </a:cxn>
                </a:cxnLst>
                <a:rect l="0" t="0" r="r" b="b"/>
                <a:pathLst>
                  <a:path w="21600" h="21600" extrusionOk="0">
                    <a:moveTo>
                      <a:pt x="0" y="10799"/>
                    </a:moveTo>
                    <a:cubicBezTo>
                      <a:pt x="0" y="4835"/>
                      <a:pt x="4835" y="0"/>
                      <a:pt x="10800" y="0"/>
                    </a:cubicBezTo>
                    <a:cubicBezTo>
                      <a:pt x="16764" y="0"/>
                      <a:pt x="21600" y="4835"/>
                      <a:pt x="21600" y="10799"/>
                    </a:cubicBezTo>
                    <a:cubicBezTo>
                      <a:pt x="21600" y="10799"/>
                      <a:pt x="21600" y="10799"/>
                      <a:pt x="21600" y="10800"/>
                    </a:cubicBezTo>
                    <a:cubicBezTo>
                      <a:pt x="21600" y="16764"/>
                      <a:pt x="16764" y="21600"/>
                      <a:pt x="10800" y="21600"/>
                    </a:cubicBezTo>
                    <a:lnTo>
                      <a:pt x="10800" y="21599"/>
                    </a:lnTo>
                    <a:cubicBezTo>
                      <a:pt x="4835" y="21599"/>
                      <a:pt x="0" y="16764"/>
                      <a:pt x="0" y="10799"/>
                    </a:cubicBezTo>
                    <a:close/>
                  </a:path>
                </a:pathLst>
              </a:custGeom>
              <a:solidFill>
                <a:srgbClr val="000000">
                  <a:alpha val="0"/>
                </a:srgbClr>
              </a:solidFill>
              <a:ln w="102752" cap="flat">
                <a:solidFill>
                  <a:srgbClr val="C00000"/>
                </a:solidFill>
                <a:prstDash val="solid"/>
                <a:round/>
              </a:ln>
              <a:effectLst/>
            </p:spPr>
            <p:txBody>
              <a:bodyPr wrap="square" lIns="72248" tIns="72248" rIns="72248" bIns="72248" numCol="1" anchor="ctr">
                <a:noAutofit/>
              </a:bodyPr>
              <a:lstStyle/>
              <a:p>
                <a:pPr defTabSz="830862">
                  <a:defRPr sz="3413"/>
                </a:pPr>
                <a:endParaRPr/>
              </a:p>
            </p:txBody>
          </p:sp>
          <p:pic>
            <p:nvPicPr>
              <p:cNvPr id="336" name="image1.png"/>
              <p:cNvPicPr>
                <a:picLocks noChangeAspect="1"/>
              </p:cNvPicPr>
              <p:nvPr/>
            </p:nvPicPr>
            <p:blipFill>
              <a:blip r:embed="rId3">
                <a:extLst/>
              </a:blip>
              <a:stretch>
                <a:fillRect/>
              </a:stretch>
            </p:blipFill>
            <p:spPr>
              <a:xfrm>
                <a:off x="624180" y="783697"/>
                <a:ext cx="2449882" cy="2015700"/>
              </a:xfrm>
              <a:prstGeom prst="rect">
                <a:avLst/>
              </a:prstGeom>
              <a:ln w="9525" cap="flat">
                <a:solidFill>
                  <a:srgbClr val="FFFFFF"/>
                </a:solidFill>
                <a:prstDash val="solid"/>
                <a:round/>
              </a:ln>
              <a:effectLst>
                <a:outerShdw blurRad="127000" rotWithShape="0">
                  <a:srgbClr val="000000"/>
                </a:outerShdw>
              </a:effectLst>
            </p:spPr>
          </p:pic>
        </p:grpSp>
        <p:pic>
          <p:nvPicPr>
            <p:cNvPr id="338" name="image2.png"/>
            <p:cNvPicPr>
              <a:picLocks noChangeAspect="1"/>
            </p:cNvPicPr>
            <p:nvPr/>
          </p:nvPicPr>
          <p:blipFill>
            <a:blip r:embed="rId4">
              <a:extLst/>
            </a:blip>
            <a:stretch>
              <a:fillRect/>
            </a:stretch>
          </p:blipFill>
          <p:spPr>
            <a:xfrm>
              <a:off x="8831298" y="3732671"/>
              <a:ext cx="912143" cy="988908"/>
            </a:xfrm>
            <a:prstGeom prst="rect">
              <a:avLst/>
            </a:prstGeom>
            <a:ln w="12700" cap="flat">
              <a:noFill/>
              <a:miter lim="400000"/>
            </a:ln>
            <a:effectLst/>
          </p:spPr>
        </p:pic>
        <p:pic>
          <p:nvPicPr>
            <p:cNvPr id="339" name="image2.png"/>
            <p:cNvPicPr>
              <a:picLocks noChangeAspect="1"/>
            </p:cNvPicPr>
            <p:nvPr/>
          </p:nvPicPr>
          <p:blipFill>
            <a:blip r:embed="rId4">
              <a:extLst/>
            </a:blip>
            <a:stretch>
              <a:fillRect/>
            </a:stretch>
          </p:blipFill>
          <p:spPr>
            <a:xfrm>
              <a:off x="1175173" y="3732671"/>
              <a:ext cx="912143" cy="988908"/>
            </a:xfrm>
            <a:prstGeom prst="rect">
              <a:avLst/>
            </a:prstGeom>
            <a:ln w="12700" cap="flat">
              <a:noFill/>
              <a:miter lim="400000"/>
            </a:ln>
            <a:effectLst/>
          </p:spPr>
        </p:pic>
        <p:pic>
          <p:nvPicPr>
            <p:cNvPr id="340" name="image2.png"/>
            <p:cNvPicPr>
              <a:picLocks noChangeAspect="1"/>
            </p:cNvPicPr>
            <p:nvPr/>
          </p:nvPicPr>
          <p:blipFill>
            <a:blip r:embed="rId4">
              <a:extLst/>
            </a:blip>
            <a:stretch>
              <a:fillRect/>
            </a:stretch>
          </p:blipFill>
          <p:spPr>
            <a:xfrm>
              <a:off x="4988560" y="6909364"/>
              <a:ext cx="912143" cy="988907"/>
            </a:xfrm>
            <a:prstGeom prst="rect">
              <a:avLst/>
            </a:prstGeom>
            <a:ln w="12700" cap="flat">
              <a:noFill/>
              <a:miter lim="400000"/>
            </a:ln>
            <a:effectLst/>
          </p:spPr>
        </p:pic>
        <p:pic>
          <p:nvPicPr>
            <p:cNvPr id="341" name="image2.png"/>
            <p:cNvPicPr>
              <a:picLocks noChangeAspect="1"/>
            </p:cNvPicPr>
            <p:nvPr/>
          </p:nvPicPr>
          <p:blipFill>
            <a:blip r:embed="rId4">
              <a:extLst/>
            </a:blip>
            <a:stretch>
              <a:fillRect/>
            </a:stretch>
          </p:blipFill>
          <p:spPr>
            <a:xfrm>
              <a:off x="5020169" y="355035"/>
              <a:ext cx="912143" cy="988908"/>
            </a:xfrm>
            <a:prstGeom prst="rect">
              <a:avLst/>
            </a:prstGeom>
            <a:ln w="12700" cap="flat">
              <a:noFill/>
              <a:miter lim="400000"/>
            </a:ln>
            <a:effectLst/>
          </p:spPr>
        </p:pic>
        <p:sp>
          <p:nvSpPr>
            <p:cNvPr id="342" name="Shape 342"/>
            <p:cNvSpPr/>
            <p:nvPr/>
          </p:nvSpPr>
          <p:spPr>
            <a:xfrm>
              <a:off x="2746022" y="490502"/>
              <a:ext cx="2489201" cy="850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0622" tIns="108373" rIns="180622" bIns="108373" numCol="1" anchor="t">
              <a:noAutofit/>
            </a:bodyPr>
            <a:lstStyle>
              <a:lvl1pPr algn="l" defTabSz="1849120">
                <a:defRPr sz="1991" b="1">
                  <a:solidFill>
                    <a:srgbClr val="000000"/>
                  </a:solidFill>
                  <a:uFill>
                    <a:solidFill>
                      <a:srgbClr val="000000"/>
                    </a:solidFill>
                  </a:uFill>
                  <a:latin typeface="Helvetica"/>
                  <a:ea typeface="Helvetica"/>
                  <a:cs typeface="Helvetica"/>
                  <a:sym typeface="Helvetica"/>
                </a:defRPr>
              </a:lvl1pPr>
            </a:lstStyle>
            <a:p>
              <a:pPr>
                <a:defRPr sz="2560" b="0">
                  <a:solidFill>
                    <a:srgbClr val="FFFFFF"/>
                  </a:solidFill>
                  <a:uFill>
                    <a:solidFill>
                      <a:srgbClr val="FFFFFF"/>
                    </a:solidFill>
                  </a:uFill>
                  <a:latin typeface="Arial"/>
                  <a:ea typeface="Arial"/>
                  <a:cs typeface="Arial"/>
                  <a:sym typeface="Arial"/>
                </a:defRPr>
              </a:pPr>
              <a:r>
                <a:rPr sz="1991" b="1">
                  <a:solidFill>
                    <a:srgbClr val="000000"/>
                  </a:solidFill>
                  <a:uFill>
                    <a:solidFill>
                      <a:srgbClr val="000000"/>
                    </a:solidFill>
                  </a:uFill>
                  <a:latin typeface="Helvetica"/>
                  <a:ea typeface="Helvetica"/>
                  <a:cs typeface="Helvetica"/>
                  <a:sym typeface="Helvetica"/>
                </a:rPr>
                <a:t>The Earl Dūrer</a:t>
              </a:r>
            </a:p>
          </p:txBody>
        </p:sp>
        <p:sp>
          <p:nvSpPr>
            <p:cNvPr id="343" name="Shape 343"/>
            <p:cNvSpPr/>
            <p:nvPr/>
          </p:nvSpPr>
          <p:spPr>
            <a:xfrm>
              <a:off x="446193" y="2816013"/>
              <a:ext cx="3124201" cy="1104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0622" tIns="108373" rIns="180622" bIns="108373" numCol="1" anchor="t">
              <a:noAutofit/>
            </a:bodyPr>
            <a:lstStyle>
              <a:lvl1pPr algn="l" defTabSz="1849120">
                <a:defRPr sz="1991" b="1">
                  <a:solidFill>
                    <a:srgbClr val="000000"/>
                  </a:solidFill>
                  <a:uFill>
                    <a:solidFill>
                      <a:srgbClr val="000000"/>
                    </a:solidFill>
                  </a:uFill>
                  <a:latin typeface="Arial"/>
                  <a:ea typeface="Arial"/>
                  <a:cs typeface="Arial"/>
                  <a:sym typeface="Arial"/>
                </a:defRPr>
              </a:lvl1pPr>
            </a:lstStyle>
            <a:p>
              <a:pPr>
                <a:defRPr sz="2560" b="0">
                  <a:solidFill>
                    <a:srgbClr val="FFFFFF"/>
                  </a:solidFill>
                  <a:uFill>
                    <a:solidFill>
                      <a:srgbClr val="FFFFFF"/>
                    </a:solidFill>
                  </a:uFill>
                </a:defRPr>
              </a:pPr>
              <a:r>
                <a:rPr sz="1991" b="1">
                  <a:solidFill>
                    <a:srgbClr val="000000"/>
                  </a:solidFill>
                  <a:uFill>
                    <a:solidFill>
                      <a:srgbClr val="000000"/>
                    </a:solidFill>
                  </a:uFill>
                </a:rPr>
                <a:t>Goldsmith Marks of Nūrnberg</a:t>
              </a:r>
            </a:p>
          </p:txBody>
        </p:sp>
        <p:sp>
          <p:nvSpPr>
            <p:cNvPr id="344" name="Shape 344"/>
            <p:cNvSpPr/>
            <p:nvPr/>
          </p:nvSpPr>
          <p:spPr>
            <a:xfrm>
              <a:off x="8298462" y="3148329"/>
              <a:ext cx="2628901"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0622" tIns="108373" rIns="180622" bIns="108373" numCol="1" anchor="t">
              <a:noAutofit/>
            </a:bodyPr>
            <a:lstStyle>
              <a:lvl1pPr algn="l" defTabSz="1849120">
                <a:defRPr sz="1991" b="1">
                  <a:solidFill>
                    <a:srgbClr val="000000"/>
                  </a:solidFill>
                  <a:uFill>
                    <a:solidFill>
                      <a:srgbClr val="000000"/>
                    </a:solidFill>
                  </a:uFill>
                  <a:latin typeface="Arial"/>
                  <a:ea typeface="Arial"/>
                  <a:cs typeface="Arial"/>
                  <a:sym typeface="Arial"/>
                </a:defRPr>
              </a:lvl1pPr>
            </a:lstStyle>
            <a:p>
              <a:pPr>
                <a:defRPr sz="2560" b="0">
                  <a:solidFill>
                    <a:srgbClr val="FFFFFF"/>
                  </a:solidFill>
                  <a:uFill>
                    <a:solidFill>
                      <a:srgbClr val="FFFFFF"/>
                    </a:solidFill>
                  </a:uFill>
                </a:defRPr>
              </a:pPr>
              <a:r>
                <a:rPr sz="1991" b="1">
                  <a:solidFill>
                    <a:srgbClr val="000000"/>
                  </a:solidFill>
                  <a:uFill>
                    <a:solidFill>
                      <a:srgbClr val="000000"/>
                    </a:solidFill>
                  </a:uFill>
                </a:rPr>
                <a:t>Mythos Burg</a:t>
              </a:r>
            </a:p>
          </p:txBody>
        </p:sp>
        <p:pic>
          <p:nvPicPr>
            <p:cNvPr id="345" name="Logo150.jpg"/>
            <p:cNvPicPr>
              <a:picLocks noChangeAspect="1"/>
            </p:cNvPicPr>
            <p:nvPr/>
          </p:nvPicPr>
          <p:blipFill>
            <a:blip r:embed="rId5">
              <a:extLst/>
            </a:blip>
            <a:stretch>
              <a:fillRect/>
            </a:stretch>
          </p:blipFill>
          <p:spPr>
            <a:xfrm>
              <a:off x="2672079" y="5247640"/>
              <a:ext cx="1578188" cy="1056641"/>
            </a:xfrm>
            <a:prstGeom prst="rect">
              <a:avLst/>
            </a:prstGeom>
            <a:ln w="12700" cap="flat">
              <a:noFill/>
              <a:miter lim="400000"/>
            </a:ln>
            <a:effectLst>
              <a:outerShdw blurRad="127000" dist="76200" dir="2700000" rotWithShape="0">
                <a:srgbClr val="000000">
                  <a:alpha val="75000"/>
                </a:srgbClr>
              </a:outerShdw>
              <a:reflection stA="50000" endPos="40000" dir="5400000" sy="-100000" algn="bl" rotWithShape="0"/>
            </a:effectLst>
          </p:spPr>
        </p:pic>
        <p:sp>
          <p:nvSpPr>
            <p:cNvPr id="346" name="Shape 346"/>
            <p:cNvSpPr/>
            <p:nvPr/>
          </p:nvSpPr>
          <p:spPr>
            <a:xfrm>
              <a:off x="5160150" y="1456831"/>
              <a:ext cx="532837" cy="792481"/>
            </a:xfrm>
            <a:custGeom>
              <a:avLst/>
              <a:gdLst/>
              <a:ahLst/>
              <a:cxnLst>
                <a:cxn ang="0">
                  <a:pos x="wd2" y="hd2"/>
                </a:cxn>
                <a:cxn ang="5400000">
                  <a:pos x="wd2" y="hd2"/>
                </a:cxn>
                <a:cxn ang="10800000">
                  <a:pos x="wd2" y="hd2"/>
                </a:cxn>
                <a:cxn ang="16200000">
                  <a:pos x="wd2" y="hd2"/>
                </a:cxn>
              </a:cxnLst>
              <a:rect l="0" t="0" r="r" b="b"/>
              <a:pathLst>
                <a:path w="21600" h="21600" extrusionOk="0">
                  <a:moveTo>
                    <a:pt x="0" y="14338"/>
                  </a:moveTo>
                  <a:lnTo>
                    <a:pt x="5400" y="14338"/>
                  </a:lnTo>
                  <a:lnTo>
                    <a:pt x="5400" y="0"/>
                  </a:lnTo>
                  <a:lnTo>
                    <a:pt x="16200" y="0"/>
                  </a:lnTo>
                  <a:lnTo>
                    <a:pt x="16200" y="14338"/>
                  </a:lnTo>
                  <a:lnTo>
                    <a:pt x="21600" y="14338"/>
                  </a:lnTo>
                  <a:lnTo>
                    <a:pt x="10800" y="21600"/>
                  </a:lnTo>
                  <a:close/>
                </a:path>
              </a:pathLst>
            </a:custGeom>
            <a:solidFill>
              <a:srgbClr val="808080"/>
            </a:solidFill>
            <a:ln w="36124" cap="flat">
              <a:solidFill>
                <a:srgbClr val="5C5C5C"/>
              </a:solidFill>
              <a:prstDash val="solid"/>
              <a:round/>
            </a:ln>
            <a:effectLst/>
          </p:spPr>
          <p:txBody>
            <a:bodyPr wrap="square" lIns="72248" tIns="72248" rIns="72248" bIns="72248" numCol="1" anchor="ctr">
              <a:noAutofit/>
            </a:bodyPr>
            <a:lstStyle/>
            <a:p>
              <a:pPr defTabSz="830862">
                <a:defRPr sz="3413"/>
              </a:pPr>
              <a:endParaRPr/>
            </a:p>
          </p:txBody>
        </p:sp>
        <p:sp>
          <p:nvSpPr>
            <p:cNvPr id="347" name="Shape 347"/>
            <p:cNvSpPr/>
            <p:nvPr/>
          </p:nvSpPr>
          <p:spPr>
            <a:xfrm rot="16200000">
              <a:off x="2479039" y="3830884"/>
              <a:ext cx="532837" cy="792481"/>
            </a:xfrm>
            <a:custGeom>
              <a:avLst/>
              <a:gdLst/>
              <a:ahLst/>
              <a:cxnLst>
                <a:cxn ang="0">
                  <a:pos x="wd2" y="hd2"/>
                </a:cxn>
                <a:cxn ang="5400000">
                  <a:pos x="wd2" y="hd2"/>
                </a:cxn>
                <a:cxn ang="10800000">
                  <a:pos x="wd2" y="hd2"/>
                </a:cxn>
                <a:cxn ang="16200000">
                  <a:pos x="wd2" y="hd2"/>
                </a:cxn>
              </a:cxnLst>
              <a:rect l="0" t="0" r="r" b="b"/>
              <a:pathLst>
                <a:path w="21600" h="21600" extrusionOk="0">
                  <a:moveTo>
                    <a:pt x="0" y="14338"/>
                  </a:moveTo>
                  <a:lnTo>
                    <a:pt x="5400" y="14338"/>
                  </a:lnTo>
                  <a:lnTo>
                    <a:pt x="5400" y="0"/>
                  </a:lnTo>
                  <a:lnTo>
                    <a:pt x="16200" y="0"/>
                  </a:lnTo>
                  <a:lnTo>
                    <a:pt x="16200" y="14338"/>
                  </a:lnTo>
                  <a:lnTo>
                    <a:pt x="21600" y="14338"/>
                  </a:lnTo>
                  <a:lnTo>
                    <a:pt x="10800" y="21600"/>
                  </a:lnTo>
                  <a:close/>
                </a:path>
              </a:pathLst>
            </a:custGeom>
            <a:solidFill>
              <a:srgbClr val="808080"/>
            </a:solidFill>
            <a:ln w="36124" cap="flat">
              <a:solidFill>
                <a:srgbClr val="5C5C5C"/>
              </a:solidFill>
              <a:prstDash val="solid"/>
              <a:round/>
            </a:ln>
            <a:effectLst/>
          </p:spPr>
          <p:txBody>
            <a:bodyPr wrap="square" lIns="50800" tIns="50800" rIns="50800" bIns="50800" numCol="1" anchor="ctr">
              <a:noAutofit/>
            </a:bodyPr>
            <a:lstStyle/>
            <a:p>
              <a:pPr defTabSz="830862">
                <a:defRPr sz="3413"/>
              </a:pPr>
              <a:endParaRPr/>
            </a:p>
          </p:txBody>
        </p:sp>
        <p:sp>
          <p:nvSpPr>
            <p:cNvPr id="348" name="Shape 348"/>
            <p:cNvSpPr/>
            <p:nvPr/>
          </p:nvSpPr>
          <p:spPr>
            <a:xfrm rot="5400000">
              <a:off x="7827716" y="3830884"/>
              <a:ext cx="532836" cy="792481"/>
            </a:xfrm>
            <a:custGeom>
              <a:avLst/>
              <a:gdLst/>
              <a:ahLst/>
              <a:cxnLst>
                <a:cxn ang="0">
                  <a:pos x="wd2" y="hd2"/>
                </a:cxn>
                <a:cxn ang="5400000">
                  <a:pos x="wd2" y="hd2"/>
                </a:cxn>
                <a:cxn ang="10800000">
                  <a:pos x="wd2" y="hd2"/>
                </a:cxn>
                <a:cxn ang="16200000">
                  <a:pos x="wd2" y="hd2"/>
                </a:cxn>
              </a:cxnLst>
              <a:rect l="0" t="0" r="r" b="b"/>
              <a:pathLst>
                <a:path w="21600" h="21600" extrusionOk="0">
                  <a:moveTo>
                    <a:pt x="0" y="14338"/>
                  </a:moveTo>
                  <a:lnTo>
                    <a:pt x="5400" y="14338"/>
                  </a:lnTo>
                  <a:lnTo>
                    <a:pt x="5400" y="0"/>
                  </a:lnTo>
                  <a:lnTo>
                    <a:pt x="16200" y="0"/>
                  </a:lnTo>
                  <a:lnTo>
                    <a:pt x="16200" y="14338"/>
                  </a:lnTo>
                  <a:lnTo>
                    <a:pt x="21600" y="14338"/>
                  </a:lnTo>
                  <a:lnTo>
                    <a:pt x="10800" y="21600"/>
                  </a:lnTo>
                  <a:close/>
                </a:path>
              </a:pathLst>
            </a:custGeom>
            <a:solidFill>
              <a:srgbClr val="808080"/>
            </a:solidFill>
            <a:ln w="36124" cap="flat">
              <a:solidFill>
                <a:srgbClr val="5C5C5C"/>
              </a:solidFill>
              <a:prstDash val="solid"/>
              <a:round/>
            </a:ln>
            <a:effectLst/>
          </p:spPr>
          <p:txBody>
            <a:bodyPr wrap="square" lIns="50800" tIns="50800" rIns="50800" bIns="50800" numCol="1" anchor="ctr">
              <a:noAutofit/>
            </a:bodyPr>
            <a:lstStyle/>
            <a:p>
              <a:pPr defTabSz="830862">
                <a:defRPr sz="3413"/>
              </a:pPr>
              <a:endParaRPr/>
            </a:p>
          </p:txBody>
        </p:sp>
        <p:sp>
          <p:nvSpPr>
            <p:cNvPr id="349" name="Shape 349"/>
            <p:cNvSpPr/>
            <p:nvPr/>
          </p:nvSpPr>
          <p:spPr>
            <a:xfrm rot="10800000">
              <a:off x="5164666" y="6110110"/>
              <a:ext cx="532836" cy="792481"/>
            </a:xfrm>
            <a:custGeom>
              <a:avLst/>
              <a:gdLst/>
              <a:ahLst/>
              <a:cxnLst>
                <a:cxn ang="0">
                  <a:pos x="wd2" y="hd2"/>
                </a:cxn>
                <a:cxn ang="5400000">
                  <a:pos x="wd2" y="hd2"/>
                </a:cxn>
                <a:cxn ang="10800000">
                  <a:pos x="wd2" y="hd2"/>
                </a:cxn>
                <a:cxn ang="16200000">
                  <a:pos x="wd2" y="hd2"/>
                </a:cxn>
              </a:cxnLst>
              <a:rect l="0" t="0" r="r" b="b"/>
              <a:pathLst>
                <a:path w="21600" h="21600" extrusionOk="0">
                  <a:moveTo>
                    <a:pt x="0" y="14338"/>
                  </a:moveTo>
                  <a:lnTo>
                    <a:pt x="5400" y="14338"/>
                  </a:lnTo>
                  <a:lnTo>
                    <a:pt x="5400" y="0"/>
                  </a:lnTo>
                  <a:lnTo>
                    <a:pt x="16200" y="0"/>
                  </a:lnTo>
                  <a:lnTo>
                    <a:pt x="16200" y="14338"/>
                  </a:lnTo>
                  <a:lnTo>
                    <a:pt x="21600" y="14338"/>
                  </a:lnTo>
                  <a:lnTo>
                    <a:pt x="10800" y="21600"/>
                  </a:lnTo>
                  <a:close/>
                </a:path>
              </a:pathLst>
            </a:custGeom>
            <a:solidFill>
              <a:srgbClr val="808080"/>
            </a:solidFill>
            <a:ln w="36124" cap="flat">
              <a:solidFill>
                <a:srgbClr val="5C5C5C"/>
              </a:solidFill>
              <a:prstDash val="solid"/>
              <a:round/>
            </a:ln>
            <a:effectLst/>
          </p:spPr>
          <p:txBody>
            <a:bodyPr wrap="square" lIns="50800" tIns="50800" rIns="50800" bIns="50800" numCol="1" anchor="ctr">
              <a:noAutofit/>
            </a:bodyPr>
            <a:lstStyle/>
            <a:p>
              <a:pPr defTabSz="830862">
                <a:defRPr sz="3413"/>
              </a:pPr>
              <a:endParaRPr/>
            </a:p>
          </p:txBody>
        </p:sp>
        <p:sp>
          <p:nvSpPr>
            <p:cNvPr id="350" name="Shape 350"/>
            <p:cNvSpPr/>
            <p:nvPr/>
          </p:nvSpPr>
          <p:spPr>
            <a:xfrm>
              <a:off x="5900702" y="6859692"/>
              <a:ext cx="2933701" cy="838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0622" tIns="108373" rIns="180622" bIns="108373" numCol="1" anchor="t">
              <a:noAutofit/>
            </a:bodyPr>
            <a:lstStyle>
              <a:lvl1pPr algn="l" defTabSz="1849120">
                <a:defRPr sz="1991" b="1">
                  <a:solidFill>
                    <a:srgbClr val="000000"/>
                  </a:solidFill>
                  <a:uFill>
                    <a:solidFill>
                      <a:srgbClr val="000000"/>
                    </a:solidFill>
                  </a:uFill>
                  <a:latin typeface="Arial"/>
                  <a:ea typeface="Arial"/>
                  <a:cs typeface="Arial"/>
                  <a:sym typeface="Arial"/>
                </a:defRPr>
              </a:lvl1pPr>
            </a:lstStyle>
            <a:p>
              <a:pPr>
                <a:defRPr sz="2560" b="0">
                  <a:solidFill>
                    <a:srgbClr val="FFFFFF"/>
                  </a:solidFill>
                  <a:uFill>
                    <a:solidFill>
                      <a:srgbClr val="FFFFFF"/>
                    </a:solidFill>
                  </a:uFill>
                </a:defRPr>
              </a:pPr>
              <a:r>
                <a:rPr sz="1991" b="1">
                  <a:solidFill>
                    <a:srgbClr val="000000"/>
                  </a:solidFill>
                  <a:uFill>
                    <a:solidFill>
                      <a:srgbClr val="000000"/>
                    </a:solidFill>
                  </a:uFill>
                </a:rPr>
                <a:t>future projects</a:t>
              </a:r>
            </a:p>
          </p:txBody>
        </p:sp>
        <p:sp>
          <p:nvSpPr>
            <p:cNvPr id="351" name="Shape 351"/>
            <p:cNvSpPr/>
            <p:nvPr/>
          </p:nvSpPr>
          <p:spPr>
            <a:xfrm>
              <a:off x="317500" y="2311400"/>
              <a:ext cx="3746500" cy="3048000"/>
            </a:xfrm>
            <a:prstGeom prst="ellipse">
              <a:avLst/>
            </a:prstGeom>
            <a:noFill/>
            <a:ln w="50800" cap="flat">
              <a:solidFill>
                <a:srgbClr val="FF2712"/>
              </a:solidFill>
              <a:custDash>
                <a:ds d="200000" sp="200000"/>
              </a:custDash>
              <a:miter lim="400000"/>
            </a:ln>
            <a:effectLst/>
          </p:spPr>
          <p:txBody>
            <a:bodyPr wrap="square" lIns="50800" tIns="50800" rIns="50800" bIns="50800" numCol="1" anchor="ctr">
              <a:noAutofit/>
            </a:bodyPr>
            <a:lstStyle/>
            <a:p>
              <a:pPr>
                <a:defRPr sz="2400"/>
              </a:pPr>
              <a:endParaRPr/>
            </a:p>
          </p:txBody>
        </p:sp>
        <p:sp>
          <p:nvSpPr>
            <p:cNvPr id="352" name="Shape 352"/>
            <p:cNvSpPr/>
            <p:nvPr/>
          </p:nvSpPr>
          <p:spPr>
            <a:xfrm>
              <a:off x="6959600" y="2260600"/>
              <a:ext cx="3378200" cy="3136900"/>
            </a:xfrm>
            <a:prstGeom prst="ellipse">
              <a:avLst/>
            </a:prstGeom>
            <a:noFill/>
            <a:ln w="50800" cap="flat">
              <a:solidFill>
                <a:srgbClr val="FF2712"/>
              </a:solidFill>
              <a:custDash>
                <a:ds d="200000" sp="200000"/>
              </a:custDash>
              <a:miter lim="400000"/>
            </a:ln>
            <a:effectLst/>
          </p:spPr>
          <p:txBody>
            <a:bodyPr wrap="square" lIns="50800" tIns="50800" rIns="50800" bIns="50800" numCol="1" anchor="ctr">
              <a:noAutofit/>
            </a:bodyPr>
            <a:lstStyle/>
            <a:p>
              <a:pPr>
                <a:defRPr sz="2400"/>
              </a:pPr>
              <a:endParaRPr/>
            </a:p>
          </p:txBody>
        </p:sp>
        <p:sp>
          <p:nvSpPr>
            <p:cNvPr id="353" name="Shape 353"/>
            <p:cNvSpPr/>
            <p:nvPr/>
          </p:nvSpPr>
          <p:spPr>
            <a:xfrm>
              <a:off x="4191000" y="5257800"/>
              <a:ext cx="2679700" cy="2692400"/>
            </a:xfrm>
            <a:prstGeom prst="ellipse">
              <a:avLst/>
            </a:prstGeom>
            <a:noFill/>
            <a:ln w="50800" cap="flat">
              <a:solidFill>
                <a:srgbClr val="FF2712"/>
              </a:solidFill>
              <a:custDash>
                <a:ds d="200000" sp="200000"/>
              </a:custDash>
              <a:miter lim="400000"/>
            </a:ln>
            <a:effectLst/>
          </p:spPr>
          <p:txBody>
            <a:bodyPr wrap="square" lIns="50800" tIns="50800" rIns="50800" bIns="50800" numCol="1" anchor="ctr">
              <a:noAutofit/>
            </a:bodyPr>
            <a:lstStyle/>
            <a:p>
              <a:pPr>
                <a:defRPr sz="2400"/>
              </a:pPr>
              <a:endParaRPr/>
            </a:p>
          </p:txBody>
        </p:sp>
        <p:sp>
          <p:nvSpPr>
            <p:cNvPr id="354" name="Shape 354"/>
            <p:cNvSpPr/>
            <p:nvPr/>
          </p:nvSpPr>
          <p:spPr>
            <a:xfrm>
              <a:off x="2356215" y="279400"/>
              <a:ext cx="2438228" cy="393700"/>
            </a:xfrm>
            <a:prstGeom prst="rect">
              <a:avLst/>
            </a:prstGeom>
            <a:noFill/>
            <a:ln w="12700" cap="flat">
              <a:solidFill>
                <a:srgbClr val="D90B00"/>
              </a:solidFill>
              <a:prstDash val="solid"/>
              <a:miter lim="400000"/>
            </a:ln>
            <a:effectLst>
              <a:outerShdw blurRad="38100" dist="25400" dir="2700000" rotWithShape="0">
                <a:srgbClr val="000000">
                  <a:alpha val="75000"/>
                </a:srgb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800" b="1">
                  <a:solidFill>
                    <a:srgbClr val="D90B00"/>
                  </a:solidFill>
                  <a:latin typeface="Helvetica"/>
                  <a:ea typeface="Helvetica"/>
                  <a:cs typeface="Helvetica"/>
                  <a:sym typeface="Helvetica"/>
                </a:defRPr>
              </a:lvl1pPr>
            </a:lstStyle>
            <a:p>
              <a:r>
                <a:t>Application Ontology</a:t>
              </a:r>
            </a:p>
          </p:txBody>
        </p:sp>
        <p:sp>
          <p:nvSpPr>
            <p:cNvPr id="355" name="Shape 355"/>
            <p:cNvSpPr/>
            <p:nvPr/>
          </p:nvSpPr>
          <p:spPr>
            <a:xfrm>
              <a:off x="8515350" y="2851150"/>
              <a:ext cx="2438227" cy="393700"/>
            </a:xfrm>
            <a:prstGeom prst="rect">
              <a:avLst/>
            </a:prstGeom>
            <a:noFill/>
            <a:ln w="12700" cap="flat">
              <a:solidFill>
                <a:srgbClr val="D90B00"/>
              </a:solidFill>
              <a:prstDash val="solid"/>
              <a:miter lim="400000"/>
            </a:ln>
            <a:effectLst>
              <a:outerShdw blurRad="38100" dist="25400" dir="2700000" rotWithShape="0">
                <a:srgbClr val="000000">
                  <a:alpha val="75000"/>
                </a:srgb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800" b="1">
                  <a:solidFill>
                    <a:srgbClr val="D90B00"/>
                  </a:solidFill>
                  <a:latin typeface="Helvetica"/>
                  <a:ea typeface="Helvetica"/>
                  <a:cs typeface="Helvetica"/>
                  <a:sym typeface="Helvetica"/>
                </a:defRPr>
              </a:lvl1pPr>
            </a:lstStyle>
            <a:p>
              <a:r>
                <a:t>Application Ontology</a:t>
              </a:r>
            </a:p>
          </p:txBody>
        </p:sp>
        <p:sp>
          <p:nvSpPr>
            <p:cNvPr id="356" name="Shape 356"/>
            <p:cNvSpPr/>
            <p:nvPr/>
          </p:nvSpPr>
          <p:spPr>
            <a:xfrm>
              <a:off x="6350" y="2432050"/>
              <a:ext cx="2438227" cy="393700"/>
            </a:xfrm>
            <a:prstGeom prst="rect">
              <a:avLst/>
            </a:prstGeom>
            <a:noFill/>
            <a:ln w="12700" cap="flat">
              <a:solidFill>
                <a:srgbClr val="D90B00"/>
              </a:solidFill>
              <a:prstDash val="solid"/>
              <a:miter lim="400000"/>
            </a:ln>
            <a:effectLst>
              <a:outerShdw blurRad="38100" dist="25400" dir="2700000" rotWithShape="0">
                <a:srgbClr val="000000">
                  <a:alpha val="75000"/>
                </a:srgb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800" b="1">
                  <a:solidFill>
                    <a:srgbClr val="D90B00"/>
                  </a:solidFill>
                  <a:latin typeface="Helvetica"/>
                  <a:ea typeface="Helvetica"/>
                  <a:cs typeface="Helvetica"/>
                  <a:sym typeface="Helvetica"/>
                </a:defRPr>
              </a:lvl1pPr>
            </a:lstStyle>
            <a:p>
              <a:r>
                <a:t>Application Ontology</a:t>
              </a:r>
            </a:p>
          </p:txBody>
        </p:sp>
        <p:sp>
          <p:nvSpPr>
            <p:cNvPr id="357" name="Shape 357"/>
            <p:cNvSpPr/>
            <p:nvPr/>
          </p:nvSpPr>
          <p:spPr>
            <a:xfrm>
              <a:off x="6076950" y="6546850"/>
              <a:ext cx="2438227" cy="393700"/>
            </a:xfrm>
            <a:prstGeom prst="rect">
              <a:avLst/>
            </a:prstGeom>
            <a:noFill/>
            <a:ln w="12700" cap="flat">
              <a:solidFill>
                <a:srgbClr val="D90B00"/>
              </a:solidFill>
              <a:prstDash val="solid"/>
              <a:miter lim="400000"/>
            </a:ln>
            <a:effectLst>
              <a:outerShdw blurRad="38100" dist="25400" dir="2700000" rotWithShape="0">
                <a:srgbClr val="000000">
                  <a:alpha val="75000"/>
                </a:srgb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800" b="1">
                  <a:solidFill>
                    <a:srgbClr val="D90B00"/>
                  </a:solidFill>
                  <a:latin typeface="Helvetica"/>
                  <a:ea typeface="Helvetica"/>
                  <a:cs typeface="Helvetica"/>
                  <a:sym typeface="Helvetica"/>
                </a:defRPr>
              </a:lvl1pPr>
            </a:lstStyle>
            <a:p>
              <a:r>
                <a:t>Application Ontology</a:t>
              </a:r>
            </a:p>
          </p:txBody>
        </p:sp>
      </p:grpSp>
      <p:pic>
        <p:nvPicPr>
          <p:cNvPr id="359" name="droppedImage-filtered-small.png"/>
          <p:cNvPicPr>
            <a:picLocks noChangeAspect="1"/>
          </p:cNvPicPr>
          <p:nvPr/>
        </p:nvPicPr>
        <p:blipFill>
          <a:blip r:embed="rId6">
            <a:extLst/>
          </a:blip>
          <a:stretch>
            <a:fillRect/>
          </a:stretch>
        </p:blipFill>
        <p:spPr>
          <a:xfrm>
            <a:off x="3394299" y="1650207"/>
            <a:ext cx="6676741" cy="6670648"/>
          </a:xfrm>
          <a:prstGeom prst="rect">
            <a:avLst/>
          </a:prstGeom>
          <a:ln w="12700">
            <a:miter lim="400000"/>
          </a:ln>
          <a:effectLst>
            <a:outerShdw blurRad="127000" dist="76200" dir="2700000" rotWithShape="0">
              <a:srgbClr val="000000">
                <a:alpha val="75000"/>
              </a:srgbClr>
            </a:outerShdw>
            <a:reflection stA="50000" endPos="40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8" fill="hold" grpId="1" nodeType="clickEffect">
                                  <p:stCondLst>
                                    <p:cond delay="0"/>
                                  </p:stCondLst>
                                  <p:iterate>
                                    <p:tmAbs val="0"/>
                                  </p:iterate>
                                  <p:childTnLst>
                                    <p:anim calcmode="lin" valueType="num">
                                      <p:cBhvr>
                                        <p:cTn id="6" dur="1000" fill="hold"/>
                                        <p:tgtEl>
                                          <p:spTgt spid="358"/>
                                        </p:tgtEl>
                                        <p:attrNameLst>
                                          <p:attrName>ppt_x</p:attrName>
                                        </p:attrNameLst>
                                      </p:cBhvr>
                                      <p:tavLst>
                                        <p:tav tm="0">
                                          <p:val>
                                            <p:strVal val="ppt_x"/>
                                          </p:val>
                                        </p:tav>
                                        <p:tav tm="100000">
                                          <p:val>
                                            <p:strVal val="0-ppt_w/2"/>
                                          </p:val>
                                        </p:tav>
                                      </p:tavLst>
                                    </p:anim>
                                    <p:anim calcmode="lin" valueType="num">
                                      <p:cBhvr>
                                        <p:cTn id="7" dur="1000" fill="hold"/>
                                        <p:tgtEl>
                                          <p:spTgt spid="358"/>
                                        </p:tgtEl>
                                        <p:attrNameLst>
                                          <p:attrName>ppt_y</p:attrName>
                                        </p:attrNameLst>
                                      </p:cBhvr>
                                      <p:tavLst>
                                        <p:tav tm="0">
                                          <p:val>
                                            <p:strVal val="ppt_y"/>
                                          </p:val>
                                        </p:tav>
                                        <p:tav tm="100000">
                                          <p:val>
                                            <p:strVal val="ppt_y"/>
                                          </p:val>
                                        </p:tav>
                                      </p:tavLst>
                                    </p:anim>
                                    <p:set>
                                      <p:cBhvr>
                                        <p:cTn id="8" fill="hold">
                                          <p:stCondLst>
                                            <p:cond delay="999"/>
                                          </p:stCondLst>
                                        </p:cTn>
                                        <p:tgtEl>
                                          <p:spTgt spid="358"/>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359"/>
                                        </p:tgtEl>
                                        <p:attrNameLst>
                                          <p:attrName>style.visibility</p:attrName>
                                        </p:attrNameLst>
                                      </p:cBhvr>
                                      <p:to>
                                        <p:strVal val="visible"/>
                                      </p:to>
                                    </p:set>
                                    <p:anim calcmode="lin" valueType="num">
                                      <p:cBhvr>
                                        <p:cTn id="12" dur="1000" fill="hold"/>
                                        <p:tgtEl>
                                          <p:spTgt spid="359"/>
                                        </p:tgtEl>
                                        <p:attrNameLst>
                                          <p:attrName>ppt_x</p:attrName>
                                        </p:attrNameLst>
                                      </p:cBhvr>
                                      <p:tavLst>
                                        <p:tav tm="0">
                                          <p:val>
                                            <p:strVal val="0-#ppt_w/2"/>
                                          </p:val>
                                        </p:tav>
                                        <p:tav tm="100000">
                                          <p:val>
                                            <p:strVal val="#ppt_x"/>
                                          </p:val>
                                        </p:tav>
                                      </p:tavLst>
                                    </p:anim>
                                    <p:anim calcmode="lin" valueType="num">
                                      <p:cBhvr>
                                        <p:cTn id="13" dur="1000" fill="hold"/>
                                        <p:tgtEl>
                                          <p:spTgt spid="3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animBg="1" advAuto="0"/>
      <p:bldP spid="359"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361" name="Shape 361"/>
          <p:cNvSpPr>
            <a:spLocks noGrp="1"/>
          </p:cNvSpPr>
          <p:nvPr>
            <p:ph type="title"/>
          </p:nvPr>
        </p:nvSpPr>
        <p:spPr>
          <a:xfrm>
            <a:off x="1447900" y="254000"/>
            <a:ext cx="10464801" cy="2438400"/>
          </a:xfrm>
          <a:prstGeom prst="rect">
            <a:avLst/>
          </a:prstGeom>
        </p:spPr>
        <p:txBody>
          <a:bodyPr>
            <a:normAutofit fontScale="90000"/>
          </a:bodyPr>
          <a:lstStyle/>
          <a:p>
            <a:pPr defTabSz="443991">
              <a:defRPr sz="6080">
                <a:solidFill>
                  <a:srgbClr val="000000"/>
                </a:solidFill>
              </a:defRPr>
            </a:pPr>
            <a:r>
              <a:t>Global Knowledge Integration</a:t>
            </a:r>
          </a:p>
          <a:p>
            <a:pPr defTabSz="443991">
              <a:defRPr sz="6080">
                <a:solidFill>
                  <a:srgbClr val="000000"/>
                </a:solidFill>
              </a:defRPr>
            </a:pPr>
            <a:r>
              <a:t>Creating Inter-WissKIs</a:t>
            </a:r>
            <a:endParaRPr sz="3192"/>
          </a:p>
          <a:p>
            <a:pPr defTabSz="443991">
              <a:defRPr sz="6080">
                <a:solidFill>
                  <a:srgbClr val="000000"/>
                </a:solidFill>
              </a:defRPr>
            </a:pPr>
            <a:r>
              <a:rPr sz="3192"/>
              <a:t>transdisciplinary &amp; over-institutional via Internet</a:t>
            </a:r>
          </a:p>
        </p:txBody>
      </p:sp>
      <p:pic>
        <p:nvPicPr>
          <p:cNvPr id="362" name="Bild 361"/>
          <p:cNvPicPr>
            <a:picLocks/>
          </p:cNvPicPr>
          <p:nvPr/>
        </p:nvPicPr>
        <p:blipFill>
          <a:blip r:embed="rId2">
            <a:extLst/>
          </a:blip>
          <a:stretch>
            <a:fillRect/>
          </a:stretch>
        </p:blipFill>
        <p:spPr>
          <a:xfrm>
            <a:off x="3225800" y="3634324"/>
            <a:ext cx="6350000" cy="4905376"/>
          </a:xfrm>
          <a:prstGeom prst="rect">
            <a:avLst/>
          </a:prstGeom>
          <a:effectLst>
            <a:outerShdw blurRad="127000" dist="76200" dir="1560000" rotWithShape="0">
              <a:srgbClr val="000000">
                <a:alpha val="75000"/>
              </a:srgbClr>
            </a:outerShdw>
            <a:reflection stA="50000" endPos="40000" dir="5400000" sy="-100000" algn="bl" rotWithShape="0"/>
          </a:effectLst>
        </p:spPr>
      </p:pic>
      <p:pic>
        <p:nvPicPr>
          <p:cNvPr id="363" name="image5.png"/>
          <p:cNvPicPr>
            <a:picLocks noChangeAspect="1"/>
          </p:cNvPicPr>
          <p:nvPr/>
        </p:nvPicPr>
        <p:blipFill>
          <a:blip r:embed="rId3">
            <a:extLst/>
          </a:blip>
          <a:srcRect l="16924" r="16117"/>
          <a:stretch>
            <a:fillRect/>
          </a:stretch>
        </p:blipFill>
        <p:spPr>
          <a:xfrm>
            <a:off x="1013460" y="5186600"/>
            <a:ext cx="1587350" cy="1097281"/>
          </a:xfrm>
          <a:prstGeom prst="rect">
            <a:avLst/>
          </a:prstGeom>
          <a:ln w="12700">
            <a:miter lim="400000"/>
          </a:ln>
          <a:effectLst>
            <a:outerShdw blurRad="127000" dist="76200" dir="1560000" rotWithShape="0">
              <a:srgbClr val="000000">
                <a:alpha val="75000"/>
              </a:srgbClr>
            </a:outerShdw>
            <a:reflection stA="78274" endPos="40000" dir="5400000" sy="-100000" algn="bl" rotWithShape="0"/>
          </a:effectLst>
        </p:spPr>
      </p:pic>
      <p:pic>
        <p:nvPicPr>
          <p:cNvPr id="364" name="image6.png"/>
          <p:cNvPicPr>
            <a:picLocks noChangeAspect="1"/>
          </p:cNvPicPr>
          <p:nvPr/>
        </p:nvPicPr>
        <p:blipFill>
          <a:blip r:embed="rId4">
            <a:extLst/>
          </a:blip>
          <a:stretch>
            <a:fillRect/>
          </a:stretch>
        </p:blipFill>
        <p:spPr>
          <a:xfrm>
            <a:off x="9899971" y="5064759"/>
            <a:ext cx="2573868" cy="1219201"/>
          </a:xfrm>
          <a:prstGeom prst="rect">
            <a:avLst/>
          </a:prstGeom>
          <a:ln w="12700">
            <a:miter lim="400000"/>
          </a:ln>
          <a:effectLst>
            <a:outerShdw blurRad="127000" dist="76200" dir="1560000" rotWithShape="0">
              <a:srgbClr val="000000">
                <a:alpha val="75000"/>
              </a:srgbClr>
            </a:outerShdw>
            <a:reflection stA="77402" endPos="40000" dir="5400000" sy="-100000" algn="bl" rotWithShape="0"/>
          </a:effectLst>
        </p:spPr>
      </p:pic>
      <p:pic>
        <p:nvPicPr>
          <p:cNvPr id="365" name="image7.png"/>
          <p:cNvPicPr>
            <a:picLocks noChangeAspect="1"/>
          </p:cNvPicPr>
          <p:nvPr/>
        </p:nvPicPr>
        <p:blipFill>
          <a:blip r:embed="rId5">
            <a:extLst/>
          </a:blip>
          <a:srcRect l="18319" t="13294" r="20148" b="16015"/>
          <a:stretch>
            <a:fillRect/>
          </a:stretch>
        </p:blipFill>
        <p:spPr>
          <a:xfrm>
            <a:off x="6311797" y="4193593"/>
            <a:ext cx="471306" cy="541442"/>
          </a:xfrm>
          <a:prstGeom prst="rect">
            <a:avLst/>
          </a:prstGeom>
          <a:ln w="12700">
            <a:miter lim="400000"/>
          </a:ln>
        </p:spPr>
      </p:pic>
      <p:sp>
        <p:nvSpPr>
          <p:cNvPr id="371" name="Shape 371"/>
          <p:cNvSpPr/>
          <p:nvPr/>
        </p:nvSpPr>
        <p:spPr>
          <a:xfrm>
            <a:off x="2600960" y="4527471"/>
            <a:ext cx="3710838" cy="9949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50800">
            <a:solidFill>
              <a:schemeClr val="accent5">
                <a:hueOff val="227380"/>
                <a:satOff val="-30395"/>
                <a:lumOff val="24330"/>
              </a:schemeClr>
            </a:solidFill>
          </a:ln>
        </p:spPr>
        <p:txBody>
          <a:bodyPr/>
          <a:lstStyle/>
          <a:p>
            <a:endParaRPr/>
          </a:p>
        </p:txBody>
      </p:sp>
      <p:sp>
        <p:nvSpPr>
          <p:cNvPr id="372" name="Shape 372"/>
          <p:cNvSpPr/>
          <p:nvPr/>
        </p:nvSpPr>
        <p:spPr>
          <a:xfrm>
            <a:off x="6783285" y="4525751"/>
            <a:ext cx="3116687" cy="81293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4400"/>
                  <a:pt x="7200" y="7200"/>
                  <a:pt x="0" y="0"/>
                </a:cubicBezTo>
              </a:path>
            </a:pathLst>
          </a:custGeom>
          <a:ln w="50800">
            <a:solidFill>
              <a:schemeClr val="accent5">
                <a:hueOff val="227380"/>
                <a:satOff val="-30395"/>
                <a:lumOff val="24330"/>
              </a:schemeClr>
            </a:solidFill>
          </a:ln>
        </p:spPr>
        <p:txBody>
          <a:bodyPr/>
          <a:lstStyle/>
          <a:p>
            <a:endParaRPr/>
          </a:p>
        </p:txBody>
      </p:sp>
      <p:sp>
        <p:nvSpPr>
          <p:cNvPr id="368" name="Shape 368"/>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
        <p:nvSpPr>
          <p:cNvPr id="369" name="Shape 369"/>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370" name="Shape 370"/>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374" name="Shape 374"/>
          <p:cNvSpPr/>
          <p:nvPr/>
        </p:nvSpPr>
        <p:spPr>
          <a:xfrm>
            <a:off x="411770" y="5268"/>
            <a:ext cx="12168557" cy="1625602"/>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chor="ctr">
            <a:normAutofit/>
          </a:bodyPr>
          <a:lstStyle/>
          <a:p>
            <a:pPr defTabSz="1300480">
              <a:defRPr sz="3600">
                <a:solidFill>
                  <a:srgbClr val="000000"/>
                </a:solidFill>
                <a:uFill>
                  <a:solidFill>
                    <a:srgbClr val="000000"/>
                  </a:solidFill>
                </a:uFill>
                <a:latin typeface="Helvetica"/>
                <a:ea typeface="Helvetica"/>
                <a:cs typeface="Helvetica"/>
                <a:sym typeface="Helvetica"/>
              </a:defRPr>
            </a:pPr>
            <a:r>
              <a:t>Transdisciplinary Documentation of a bed bug at the </a:t>
            </a:r>
            <a:r>
              <a:rPr>
                <a:solidFill>
                  <a:srgbClr val="FF2712"/>
                </a:solidFill>
                <a:uFill>
                  <a:solidFill>
                    <a:srgbClr val="FF2712"/>
                  </a:solidFill>
                </a:uFill>
              </a:rPr>
              <a:t>GNM</a:t>
            </a:r>
            <a:r>
              <a:t> and at the </a:t>
            </a:r>
            <a:r>
              <a:rPr>
                <a:solidFill>
                  <a:srgbClr val="0044FE"/>
                </a:solidFill>
                <a:uFill>
                  <a:solidFill>
                    <a:srgbClr val="0044FE"/>
                  </a:solidFill>
                </a:uFill>
              </a:rPr>
              <a:t>ZFMK</a:t>
            </a:r>
            <a:r>
              <a:t>    </a:t>
            </a:r>
            <a:r>
              <a:rPr i="1"/>
              <a:t>Cimex lectuarius</a:t>
            </a:r>
            <a:r>
              <a:t> Linnaeus, 1758 </a:t>
            </a:r>
          </a:p>
        </p:txBody>
      </p:sp>
      <p:grpSp>
        <p:nvGrpSpPr>
          <p:cNvPr id="383" name="Group 383"/>
          <p:cNvGrpSpPr/>
          <p:nvPr/>
        </p:nvGrpSpPr>
        <p:grpSpPr>
          <a:xfrm>
            <a:off x="1533214" y="1793537"/>
            <a:ext cx="9983025" cy="8063161"/>
            <a:chOff x="0" y="0"/>
            <a:chExt cx="9983023" cy="8063160"/>
          </a:xfrm>
        </p:grpSpPr>
        <p:pic>
          <p:nvPicPr>
            <p:cNvPr id="375" name="Bettwanze-geringe Auflösung.jpg"/>
            <p:cNvPicPr>
              <a:picLocks noChangeAspect="1"/>
            </p:cNvPicPr>
            <p:nvPr/>
          </p:nvPicPr>
          <p:blipFill>
            <a:blip r:embed="rId2">
              <a:extLst/>
            </a:blip>
            <a:srcRect l="2763" t="11265"/>
            <a:stretch>
              <a:fillRect/>
            </a:stretch>
          </p:blipFill>
          <p:spPr>
            <a:xfrm>
              <a:off x="0" y="3776603"/>
              <a:ext cx="2939078" cy="3685041"/>
            </a:xfrm>
            <a:prstGeom prst="rect">
              <a:avLst/>
            </a:prstGeom>
            <a:ln w="12700" cap="flat">
              <a:noFill/>
              <a:miter lim="400000"/>
            </a:ln>
            <a:effectLst/>
          </p:spPr>
        </p:pic>
        <p:pic>
          <p:nvPicPr>
            <p:cNvPr id="376" name="Cimex.jpg"/>
            <p:cNvPicPr>
              <a:picLocks noChangeAspect="1"/>
            </p:cNvPicPr>
            <p:nvPr/>
          </p:nvPicPr>
          <p:blipFill>
            <a:blip r:embed="rId3">
              <a:extLst/>
            </a:blip>
            <a:stretch>
              <a:fillRect/>
            </a:stretch>
          </p:blipFill>
          <p:spPr>
            <a:xfrm>
              <a:off x="62688" y="12700"/>
              <a:ext cx="2882901" cy="3530600"/>
            </a:xfrm>
            <a:prstGeom prst="rect">
              <a:avLst/>
            </a:prstGeom>
            <a:ln w="12700" cap="flat">
              <a:noFill/>
              <a:miter lim="400000"/>
            </a:ln>
            <a:effectLst/>
          </p:spPr>
        </p:pic>
        <p:graphicFrame>
          <p:nvGraphicFramePr>
            <p:cNvPr id="377" name="Table 377"/>
            <p:cNvGraphicFramePr/>
            <p:nvPr/>
          </p:nvGraphicFramePr>
          <p:xfrm>
            <a:off x="5891931" y="4016812"/>
            <a:ext cx="4091092" cy="4046348"/>
          </p:xfrm>
          <a:graphic>
            <a:graphicData uri="http://schemas.openxmlformats.org/drawingml/2006/table">
              <a:tbl>
                <a:tblPr>
                  <a:tableStyleId>{4C3C2611-4C71-4FC5-86AE-919BDF0F9419}</a:tableStyleId>
                </a:tblPr>
                <a:tblGrid>
                  <a:gridCol w="1289191">
                    <a:extLst>
                      <a:ext uri="{9D8B030D-6E8A-4147-A177-3AD203B41FA5}">
                        <a16:colId xmlns:a16="http://schemas.microsoft.com/office/drawing/2014/main" val="20000"/>
                      </a:ext>
                    </a:extLst>
                  </a:gridCol>
                  <a:gridCol w="2801902">
                    <a:extLst>
                      <a:ext uri="{9D8B030D-6E8A-4147-A177-3AD203B41FA5}">
                        <a16:colId xmlns:a16="http://schemas.microsoft.com/office/drawing/2014/main" val="20001"/>
                      </a:ext>
                    </a:extLst>
                  </a:gridCol>
                </a:tblGrid>
                <a:tr h="482600">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Inventarnummer:</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HB Kapsel </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0"/>
                    </a:ext>
                  </a:extLst>
                </a:tr>
                <a:tr h="552033">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Allg. Bezeichnung:</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Darstellung eines mikroskopischen Befundes (Insekt)</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1"/>
                    </a:ext>
                  </a:extLst>
                </a:tr>
                <a:tr h="552033">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Hersteller:</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Winterschmidt, Adam Wolfgang (Verleger); Ledermüller, Martin Frobenius (Zeichner)</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2"/>
                    </a:ext>
                  </a:extLst>
                </a:tr>
                <a:tr h="290355">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Datierung:</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um 1750</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3"/>
                    </a:ext>
                  </a:extLst>
                </a:tr>
                <a:tr h="482600">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Herstellungsort:</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Nürnberg? (Verlagsort)</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4"/>
                    </a:ext>
                  </a:extLst>
                </a:tr>
                <a:tr h="290355">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Material/Technik:</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Papier / Kupferstich &amp; handkoloriert</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5"/>
                    </a:ext>
                  </a:extLst>
                </a:tr>
                <a:tr h="552033">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Maße:</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,9 x ,1 (Platte) &amp; ,5 x ,3 (Darstellung) &amp; ,9 x ,8 (Blatt) (Höhe*Breite/cm)</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6"/>
                    </a:ext>
                  </a:extLst>
                </a:tr>
                <a:tr h="824466">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Schlagwort:</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Mikroskop, Thema eines naturwissenschaftlichen Experiments; Insekten</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7"/>
                    </a:ext>
                  </a:extLst>
                </a:tr>
              </a:tbl>
            </a:graphicData>
          </a:graphic>
        </p:graphicFrame>
        <p:graphicFrame>
          <p:nvGraphicFramePr>
            <p:cNvPr id="378" name="Table 378"/>
            <p:cNvGraphicFramePr/>
            <p:nvPr/>
          </p:nvGraphicFramePr>
          <p:xfrm>
            <a:off x="5891930" y="0"/>
            <a:ext cx="4091092" cy="3841441"/>
          </p:xfrm>
          <a:graphic>
            <a:graphicData uri="http://schemas.openxmlformats.org/drawingml/2006/table">
              <a:tbl>
                <a:tblPr>
                  <a:tableStyleId>{4C3C2611-4C71-4FC5-86AE-919BDF0F9419}</a:tableStyleId>
                </a:tblPr>
                <a:tblGrid>
                  <a:gridCol w="1286933">
                    <a:extLst>
                      <a:ext uri="{9D8B030D-6E8A-4147-A177-3AD203B41FA5}">
                        <a16:colId xmlns:a16="http://schemas.microsoft.com/office/drawing/2014/main" val="20000"/>
                      </a:ext>
                    </a:extLst>
                  </a:gridCol>
                  <a:gridCol w="2804160">
                    <a:extLst>
                      <a:ext uri="{9D8B030D-6E8A-4147-A177-3AD203B41FA5}">
                        <a16:colId xmlns:a16="http://schemas.microsoft.com/office/drawing/2014/main" val="20001"/>
                      </a:ext>
                    </a:extLst>
                  </a:gridCol>
                </a:tblGrid>
                <a:tr h="723195">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Katalog Nr.:</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ZFMK_HET_2007_200</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0"/>
                    </a:ext>
                  </a:extLst>
                </a:tr>
                <a:tr h="344581">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Determination:</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i="1">
                            <a:latin typeface="Times New Roman"/>
                            <a:ea typeface="Times New Roman"/>
                            <a:cs typeface="Times New Roman"/>
                            <a:sym typeface="Times New Roman"/>
                          </a:rPr>
                          <a:t>Cimex lectuarius</a:t>
                        </a:r>
                        <a:r>
                          <a:rPr sz="1137">
                            <a:latin typeface="Times New Roman"/>
                            <a:ea typeface="Times New Roman"/>
                            <a:cs typeface="Times New Roman"/>
                            <a:sym typeface="Times New Roman"/>
                          </a:rPr>
                          <a:t>  Linnaeus, 1758</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1"/>
                    </a:ext>
                  </a:extLst>
                </a:tr>
                <a:tr h="548777">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Determinator:</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Dirk Rohwedder, 2007 </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2"/>
                    </a:ext>
                  </a:extLst>
                </a:tr>
                <a:tr h="344581">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Fundort:</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Sittard</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3"/>
                    </a:ext>
                  </a:extLst>
                </a:tr>
                <a:tr h="331819">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geo. Koordinaten:</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51 ° 00’ 00’’ N / 5° 52’ 0’’ E</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4"/>
                    </a:ext>
                  </a:extLst>
                </a:tr>
                <a:tr h="344581">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Sammler:</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Rene Oberthür</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5"/>
                    </a:ext>
                  </a:extLst>
                </a:tr>
                <a:tr h="548777">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Sammeldatum:</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VIII. 1918</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6"/>
                    </a:ext>
                  </a:extLst>
                </a:tr>
                <a:tr h="655130">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Ehemalige Sammlung:</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Rene Oberthür</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7"/>
                    </a:ext>
                  </a:extLst>
                </a:tr>
              </a:tbl>
            </a:graphicData>
          </a:graphic>
        </p:graphicFrame>
        <p:pic>
          <p:nvPicPr>
            <p:cNvPr id="379" name="Logo free ZFMK klein.jpg"/>
            <p:cNvPicPr>
              <a:picLocks noChangeAspect="1"/>
            </p:cNvPicPr>
            <p:nvPr/>
          </p:nvPicPr>
          <p:blipFill>
            <a:blip r:embed="rId4">
              <a:extLst/>
            </a:blip>
            <a:stretch>
              <a:fillRect/>
            </a:stretch>
          </p:blipFill>
          <p:spPr>
            <a:xfrm>
              <a:off x="3762599" y="1930787"/>
              <a:ext cx="1320801" cy="368301"/>
            </a:xfrm>
            <a:prstGeom prst="rect">
              <a:avLst/>
            </a:prstGeom>
            <a:ln w="12700" cap="flat">
              <a:noFill/>
              <a:miter lim="400000"/>
            </a:ln>
            <a:effectLst/>
          </p:spPr>
        </p:pic>
        <p:grpSp>
          <p:nvGrpSpPr>
            <p:cNvPr id="382" name="Group 382"/>
            <p:cNvGrpSpPr/>
            <p:nvPr/>
          </p:nvGrpSpPr>
          <p:grpSpPr>
            <a:xfrm>
              <a:off x="3854391" y="5555182"/>
              <a:ext cx="1138280" cy="569141"/>
              <a:chOff x="0" y="0"/>
              <a:chExt cx="1138279" cy="569140"/>
            </a:xfrm>
          </p:grpSpPr>
          <p:sp>
            <p:nvSpPr>
              <p:cNvPr id="380" name="Shape 380"/>
              <p:cNvSpPr/>
              <p:nvPr/>
            </p:nvSpPr>
            <p:spPr>
              <a:xfrm>
                <a:off x="0" y="0"/>
                <a:ext cx="1138280" cy="560595"/>
              </a:xfrm>
              <a:prstGeom prst="rect">
                <a:avLst/>
              </a:prstGeom>
              <a:solidFill>
                <a:srgbClr val="FFFFFF"/>
              </a:solidFill>
              <a:ln w="25400" cap="flat">
                <a:noFill/>
                <a:round/>
              </a:ln>
              <a:effectLst/>
            </p:spPr>
            <p:txBody>
              <a:bodyPr wrap="square" lIns="72248" tIns="72248" rIns="72248" bIns="72248" numCol="1" anchor="ctr">
                <a:noAutofit/>
              </a:bodyPr>
              <a:lstStyle/>
              <a:p>
                <a:pPr defTabSz="830862">
                  <a:defRPr sz="3413"/>
                </a:pPr>
                <a:endParaRPr/>
              </a:p>
            </p:txBody>
          </p:sp>
          <p:pic>
            <p:nvPicPr>
              <p:cNvPr id="381" name="GNMLogo.png"/>
              <p:cNvPicPr>
                <a:picLocks noChangeAspect="1"/>
              </p:cNvPicPr>
              <p:nvPr/>
            </p:nvPicPr>
            <p:blipFill>
              <a:blip r:embed="rId5">
                <a:extLst/>
              </a:blip>
              <a:stretch>
                <a:fillRect/>
              </a:stretch>
            </p:blipFill>
            <p:spPr>
              <a:xfrm>
                <a:off x="0" y="8019"/>
                <a:ext cx="1138279" cy="561122"/>
              </a:xfrm>
              <a:prstGeom prst="rect">
                <a:avLst/>
              </a:prstGeom>
              <a:ln w="12700" cap="flat">
                <a:noFill/>
                <a:miter lim="400000"/>
              </a:ln>
              <a:effectLst/>
            </p:spPr>
          </p:pic>
        </p:grpSp>
      </p:grpSp>
      <p:sp>
        <p:nvSpPr>
          <p:cNvPr id="384" name="Shape 384"/>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
        <p:nvSpPr>
          <p:cNvPr id="385" name="Shape 385"/>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386" name="Shape 386"/>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83"/>
                                        </p:tgtEl>
                                        <p:attrNameLst>
                                          <p:attrName>style.visibility</p:attrName>
                                        </p:attrNameLst>
                                      </p:cBhvr>
                                      <p:to>
                                        <p:strVal val="visible"/>
                                      </p:to>
                                    </p:set>
                                    <p:animEffect transition="in" filter="wipe(left)">
                                      <p:cBhvr>
                                        <p:cTn id="7" dur="1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9E9E9"/>
            </a:gs>
            <a:gs pos="100000">
              <a:srgbClr val="BFBFBF"/>
            </a:gs>
          </a:gsLst>
          <a:lin ang="0" scaled="0"/>
        </a:gradFill>
        <a:effectLst/>
      </p:bgPr>
    </p:bg>
    <p:spTree>
      <p:nvGrpSpPr>
        <p:cNvPr id="1" name=""/>
        <p:cNvGrpSpPr/>
        <p:nvPr/>
      </p:nvGrpSpPr>
      <p:grpSpPr>
        <a:xfrm>
          <a:off x="0" y="0"/>
          <a:ext cx="0" cy="0"/>
          <a:chOff x="0" y="0"/>
          <a:chExt cx="0" cy="0"/>
        </a:xfrm>
      </p:grpSpPr>
      <p:sp>
        <p:nvSpPr>
          <p:cNvPr id="388" name="Shape 388"/>
          <p:cNvSpPr/>
          <p:nvPr/>
        </p:nvSpPr>
        <p:spPr>
          <a:xfrm>
            <a:off x="-2259" y="9642968"/>
            <a:ext cx="13004803" cy="108375"/>
          </a:xfrm>
          <a:prstGeom prst="rect">
            <a:avLst/>
          </a:prstGeom>
          <a:solidFill>
            <a:srgbClr val="EADB2B"/>
          </a:solidFill>
          <a:ln w="3175"/>
        </p:spPr>
        <p:txBody>
          <a:bodyPr lIns="72248" tIns="72248" rIns="72248" bIns="72248" anchor="ctr"/>
          <a:lstStyle/>
          <a:p>
            <a:pPr defTabSz="830862">
              <a:defRPr sz="3413"/>
            </a:pPr>
            <a:endParaRPr/>
          </a:p>
        </p:txBody>
      </p:sp>
      <p:pic>
        <p:nvPicPr>
          <p:cNvPr id="389" name="pasted-image.png"/>
          <p:cNvPicPr>
            <a:picLocks noChangeAspect="1"/>
          </p:cNvPicPr>
          <p:nvPr/>
        </p:nvPicPr>
        <p:blipFill>
          <a:blip r:embed="rId2">
            <a:extLst/>
          </a:blip>
          <a:stretch>
            <a:fillRect/>
          </a:stretch>
        </p:blipFill>
        <p:spPr>
          <a:xfrm>
            <a:off x="10762825" y="284480"/>
            <a:ext cx="2082801" cy="1231901"/>
          </a:xfrm>
          <a:prstGeom prst="rect">
            <a:avLst/>
          </a:prstGeom>
          <a:ln w="12700">
            <a:miter lim="400000"/>
          </a:ln>
        </p:spPr>
      </p:pic>
      <p:sp>
        <p:nvSpPr>
          <p:cNvPr id="390" name="Shape 390"/>
          <p:cNvSpPr/>
          <p:nvPr/>
        </p:nvSpPr>
        <p:spPr>
          <a:xfrm>
            <a:off x="3506329" y="2946400"/>
            <a:ext cx="3727592" cy="37072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000000">
              <a:alpha val="0"/>
            </a:srgbClr>
          </a:solidFill>
          <a:ln w="36124">
            <a:solidFill>
              <a:srgbClr val="FF0000"/>
            </a:solidFill>
            <a:prstDash val="dash"/>
          </a:ln>
        </p:spPr>
        <p:txBody>
          <a:bodyPr lIns="72248" tIns="72248" rIns="72248" bIns="72248" anchor="ctr"/>
          <a:lstStyle/>
          <a:p>
            <a:pPr defTabSz="830862">
              <a:defRPr sz="3413"/>
            </a:pPr>
            <a:endParaRPr/>
          </a:p>
        </p:txBody>
      </p:sp>
      <p:sp>
        <p:nvSpPr>
          <p:cNvPr id="391" name="Shape 391"/>
          <p:cNvSpPr>
            <a:spLocks noGrp="1"/>
          </p:cNvSpPr>
          <p:nvPr>
            <p:ph type="title" idx="4294967295"/>
          </p:nvPr>
        </p:nvSpPr>
        <p:spPr>
          <a:xfrm>
            <a:off x="882508" y="632883"/>
            <a:ext cx="5054601" cy="520701"/>
          </a:xfrm>
          <a:prstGeom prst="rect">
            <a:avLst/>
          </a:prstGeom>
        </p:spPr>
        <p:txBody>
          <a:bodyPr wrap="square" lIns="0" tIns="0" rIns="0" bIns="0" anchor="t">
            <a:normAutofit/>
          </a:bodyPr>
          <a:lstStyle>
            <a:lvl1pPr algn="l" defTabSz="1300480">
              <a:defRPr sz="3413">
                <a:solidFill>
                  <a:srgbClr val="000000"/>
                </a:solidFill>
                <a:uFill>
                  <a:solidFill>
                    <a:srgbClr val="000000"/>
                  </a:solidFill>
                </a:uFill>
              </a:defRPr>
            </a:lvl1pPr>
          </a:lstStyle>
          <a:p>
            <a:pPr>
              <a:defRPr>
                <a:solidFill>
                  <a:srgbClr val="FFFFFF"/>
                </a:solidFill>
                <a:uFill>
                  <a:solidFill>
                    <a:srgbClr val="FFFFFF"/>
                  </a:solidFill>
                </a:uFill>
              </a:defRPr>
            </a:pPr>
            <a:r>
              <a:rPr>
                <a:solidFill>
                  <a:srgbClr val="000000"/>
                </a:solidFill>
                <a:uFill>
                  <a:solidFill>
                    <a:srgbClr val="000000"/>
                  </a:solidFill>
                </a:uFill>
              </a:rPr>
              <a:t>Information Integration</a:t>
            </a:r>
          </a:p>
        </p:txBody>
      </p:sp>
      <p:sp>
        <p:nvSpPr>
          <p:cNvPr id="392" name="Shape 392"/>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300480">
              <a:defRPr sz="2560">
                <a:uFill>
                  <a:solidFill>
                    <a:srgbClr val="FFFFFF"/>
                  </a:solidFill>
                </a:uFill>
              </a:defRPr>
            </a:pPr>
            <a:r>
              <a:rPr sz="1280">
                <a:solidFill>
                  <a:srgbClr val="787878"/>
                </a:solidFill>
                <a:uFill>
                  <a:solidFill>
                    <a:srgbClr val="787878"/>
                  </a:solidFill>
                </a:uFill>
              </a:rPr>
              <a:t>WissKI – </a:t>
            </a:r>
            <a:r>
              <a:rPr sz="1280">
                <a:solidFill>
                  <a:srgbClr val="FF0000"/>
                </a:solidFill>
                <a:uFill>
                  <a:solidFill>
                    <a:srgbClr val="FF0000"/>
                  </a:solidFill>
                </a:uFill>
              </a:rPr>
              <a:t>Wiss</a:t>
            </a:r>
            <a:r>
              <a:rPr sz="1280">
                <a:solidFill>
                  <a:srgbClr val="787878"/>
                </a:solidFill>
                <a:uFill>
                  <a:solidFill>
                    <a:srgbClr val="787878"/>
                  </a:solidFill>
                </a:uFill>
              </a:rPr>
              <a:t>enschaftliche </a:t>
            </a:r>
            <a:r>
              <a:rPr sz="1280">
                <a:solidFill>
                  <a:srgbClr val="FF0000"/>
                </a:solidFill>
                <a:uFill>
                  <a:solidFill>
                    <a:srgbClr val="FF0000"/>
                  </a:solidFill>
                </a:uFill>
              </a:rPr>
              <a:t>K</a:t>
            </a:r>
            <a:r>
              <a:rPr sz="1280">
                <a:solidFill>
                  <a:srgbClr val="787878"/>
                </a:solidFill>
                <a:uFill>
                  <a:solidFill>
                    <a:srgbClr val="787878"/>
                  </a:solidFill>
                </a:uFill>
              </a:rPr>
              <a:t>ommunikations</a:t>
            </a:r>
            <a:r>
              <a:rPr sz="1280">
                <a:solidFill>
                  <a:srgbClr val="FF0000"/>
                </a:solidFill>
                <a:uFill>
                  <a:solidFill>
                    <a:srgbClr val="FF0000"/>
                  </a:solidFill>
                </a:uFill>
              </a:rPr>
              <a:t>I</a:t>
            </a:r>
            <a:r>
              <a:rPr sz="1280">
                <a:solidFill>
                  <a:srgbClr val="787878"/>
                </a:solidFill>
                <a:uFill>
                  <a:solidFill>
                    <a:srgbClr val="787878"/>
                  </a:solidFill>
                </a:uFill>
              </a:rPr>
              <a:t>nfrastruktur</a:t>
            </a:r>
          </a:p>
        </p:txBody>
      </p:sp>
      <p:pic>
        <p:nvPicPr>
          <p:cNvPr id="393" name="image.jpg"/>
          <p:cNvPicPr>
            <a:picLocks noChangeAspect="1"/>
          </p:cNvPicPr>
          <p:nvPr/>
        </p:nvPicPr>
        <p:blipFill>
          <a:blip r:embed="rId3">
            <a:extLst/>
          </a:blip>
          <a:stretch>
            <a:fillRect/>
          </a:stretch>
        </p:blipFill>
        <p:spPr>
          <a:xfrm>
            <a:off x="844408" y="2406791"/>
            <a:ext cx="3124201" cy="4483101"/>
          </a:xfrm>
          <a:prstGeom prst="rect">
            <a:avLst/>
          </a:prstGeom>
          <a:ln w="12700">
            <a:miter lim="400000"/>
          </a:ln>
        </p:spPr>
      </p:pic>
      <p:pic>
        <p:nvPicPr>
          <p:cNvPr id="394" name="image-7.jpg"/>
          <p:cNvPicPr>
            <a:picLocks noChangeAspect="1"/>
          </p:cNvPicPr>
          <p:nvPr/>
        </p:nvPicPr>
        <p:blipFill>
          <a:blip r:embed="rId4">
            <a:extLst/>
          </a:blip>
          <a:stretch>
            <a:fillRect/>
          </a:stretch>
        </p:blipFill>
        <p:spPr>
          <a:xfrm>
            <a:off x="5874737" y="6202115"/>
            <a:ext cx="3581401" cy="2692401"/>
          </a:xfrm>
          <a:prstGeom prst="rect">
            <a:avLst/>
          </a:prstGeom>
          <a:ln w="12700">
            <a:miter lim="400000"/>
          </a:ln>
        </p:spPr>
      </p:pic>
      <p:pic>
        <p:nvPicPr>
          <p:cNvPr id="395" name="image-8.jpg"/>
          <p:cNvPicPr>
            <a:picLocks noChangeAspect="1"/>
          </p:cNvPicPr>
          <p:nvPr/>
        </p:nvPicPr>
        <p:blipFill>
          <a:blip r:embed="rId5">
            <a:extLst/>
          </a:blip>
          <a:stretch>
            <a:fillRect/>
          </a:stretch>
        </p:blipFill>
        <p:spPr>
          <a:xfrm>
            <a:off x="6567875" y="2406791"/>
            <a:ext cx="2857501" cy="2019301"/>
          </a:xfrm>
          <a:prstGeom prst="rect">
            <a:avLst/>
          </a:prstGeom>
          <a:ln w="12700">
            <a:miter lim="400000"/>
          </a:ln>
        </p:spPr>
      </p:pic>
      <p:sp>
        <p:nvSpPr>
          <p:cNvPr id="396" name="Shape 396"/>
          <p:cNvSpPr/>
          <p:nvPr/>
        </p:nvSpPr>
        <p:spPr>
          <a:xfrm>
            <a:off x="711199" y="7256498"/>
            <a:ext cx="5059681" cy="1719298"/>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ormAutofit/>
          </a:bodyPr>
          <a:lstStyle>
            <a:lvl1pPr algn="l" defTabSz="1300480">
              <a:defRPr sz="2560">
                <a:solidFill>
                  <a:srgbClr val="000000"/>
                </a:solidFill>
                <a:uFill>
                  <a:solidFill>
                    <a:srgbClr val="000000"/>
                  </a:solidFill>
                </a:uFill>
              </a:defRPr>
            </a:lvl1pPr>
          </a:lstStyle>
          <a:p>
            <a:pPr>
              <a:defRPr>
                <a:solidFill>
                  <a:srgbClr val="FFFFFF"/>
                </a:solidFill>
                <a:uFill>
                  <a:solidFill>
                    <a:srgbClr val="FFFFFF"/>
                  </a:solidFill>
                </a:uFill>
              </a:defRPr>
            </a:pPr>
            <a:r>
              <a:rPr>
                <a:solidFill>
                  <a:srgbClr val="000000"/>
                </a:solidFill>
                <a:uFill>
                  <a:solidFill>
                    <a:srgbClr val="000000"/>
                  </a:solidFill>
                </a:uFill>
              </a:rPr>
              <a:t>Digitized Report of the Excavations in Troy at the University Library in Heidelberg</a:t>
            </a:r>
          </a:p>
        </p:txBody>
      </p:sp>
      <p:sp>
        <p:nvSpPr>
          <p:cNvPr id="397" name="Shape 397"/>
          <p:cNvSpPr/>
          <p:nvPr/>
        </p:nvSpPr>
        <p:spPr>
          <a:xfrm>
            <a:off x="9458395" y="2560319"/>
            <a:ext cx="3302001" cy="1409701"/>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ormAutofit/>
          </a:bodyPr>
          <a:lstStyle>
            <a:lvl1pPr algn="l" defTabSz="1300480">
              <a:defRPr sz="2560">
                <a:solidFill>
                  <a:srgbClr val="000000"/>
                </a:solidFill>
                <a:uFill>
                  <a:solidFill>
                    <a:srgbClr val="000000"/>
                  </a:solidFill>
                </a:uFill>
              </a:defRPr>
            </a:lvl1pPr>
          </a:lstStyle>
          <a:p>
            <a:pPr>
              <a:defRPr>
                <a:solidFill>
                  <a:srgbClr val="FFFFFF"/>
                </a:solidFill>
                <a:uFill>
                  <a:solidFill>
                    <a:srgbClr val="FFFFFF"/>
                  </a:solidFill>
                </a:uFill>
              </a:defRPr>
            </a:pPr>
            <a:r>
              <a:rPr>
                <a:solidFill>
                  <a:srgbClr val="000000"/>
                </a:solidFill>
                <a:uFill>
                  <a:solidFill>
                    <a:srgbClr val="000000"/>
                  </a:solidFill>
                </a:uFill>
              </a:rPr>
              <a:t>The „New Museum“ in Berlin</a:t>
            </a:r>
          </a:p>
        </p:txBody>
      </p:sp>
      <p:sp>
        <p:nvSpPr>
          <p:cNvPr id="398" name="Shape 398"/>
          <p:cNvSpPr/>
          <p:nvPr/>
        </p:nvSpPr>
        <p:spPr>
          <a:xfrm>
            <a:off x="9712395" y="6231466"/>
            <a:ext cx="2794001" cy="2019301"/>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ormAutofit/>
          </a:bodyPr>
          <a:lstStyle>
            <a:lvl1pPr algn="l" defTabSz="1300480">
              <a:defRPr sz="2560">
                <a:solidFill>
                  <a:srgbClr val="000000"/>
                </a:solidFill>
                <a:uFill>
                  <a:solidFill>
                    <a:srgbClr val="000000"/>
                  </a:solidFill>
                </a:uFill>
              </a:defRPr>
            </a:lvl1pPr>
          </a:lstStyle>
          <a:p>
            <a:pPr>
              <a:defRPr>
                <a:solidFill>
                  <a:srgbClr val="FFFFFF"/>
                </a:solidFill>
                <a:uFill>
                  <a:solidFill>
                    <a:srgbClr val="FFFFFF"/>
                  </a:solidFill>
                </a:uFill>
              </a:defRPr>
            </a:pPr>
            <a:r>
              <a:rPr>
                <a:solidFill>
                  <a:srgbClr val="000000"/>
                </a:solidFill>
                <a:uFill>
                  <a:solidFill>
                    <a:srgbClr val="000000"/>
                  </a:solidFill>
                </a:uFill>
              </a:rPr>
              <a:t>Silvervessels / Part of the Treasury of Priamos/Troy</a:t>
            </a:r>
          </a:p>
        </p:txBody>
      </p:sp>
      <p:sp>
        <p:nvSpPr>
          <p:cNvPr id="399" name="Shape 399"/>
          <p:cNvSpPr>
            <a:spLocks noGrp="1"/>
          </p:cNvSpPr>
          <p:nvPr>
            <p:ph type="sldNum" sz="quarter" idx="4294967295"/>
          </p:nvPr>
        </p:nvSpPr>
        <p:spPr>
          <a:xfrm>
            <a:off x="6496049" y="92456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pic>
        <p:nvPicPr>
          <p:cNvPr id="400" name="Bild 399"/>
          <p:cNvPicPr>
            <a:picLocks/>
          </p:cNvPicPr>
          <p:nvPr/>
        </p:nvPicPr>
        <p:blipFill>
          <a:blip r:embed="rId6">
            <a:extLst/>
          </a:blip>
          <a:stretch>
            <a:fillRect/>
          </a:stretch>
        </p:blipFill>
        <p:spPr>
          <a:xfrm>
            <a:off x="1111529" y="1524000"/>
            <a:ext cx="2565401" cy="723900"/>
          </a:xfrm>
          <a:prstGeom prst="rect">
            <a:avLst/>
          </a:prstGeom>
        </p:spPr>
      </p:pic>
      <p:pic>
        <p:nvPicPr>
          <p:cNvPr id="401" name="Bild 400"/>
          <p:cNvPicPr>
            <a:picLocks/>
          </p:cNvPicPr>
          <p:nvPr/>
        </p:nvPicPr>
        <p:blipFill>
          <a:blip r:embed="rId7">
            <a:extLst/>
          </a:blip>
          <a:stretch>
            <a:fillRect/>
          </a:stretch>
        </p:blipFill>
        <p:spPr>
          <a:xfrm>
            <a:off x="6030217" y="5422900"/>
            <a:ext cx="3276601" cy="838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112" name="Shape 112"/>
          <p:cNvSpPr/>
          <p:nvPr/>
        </p:nvSpPr>
        <p:spPr>
          <a:xfrm>
            <a:off x="2545378" y="3912352"/>
            <a:ext cx="7912101"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lnSpcReduction="10000"/>
          </a:bodyPr>
          <a:lstStyle>
            <a:lvl1pPr>
              <a:defRPr>
                <a:solidFill>
                  <a:srgbClr val="000000"/>
                </a:solidFill>
              </a:defRPr>
            </a:lvl1pPr>
          </a:lstStyle>
          <a:p>
            <a:r>
              <a:t>Project Application: Spring 2008</a:t>
            </a:r>
          </a:p>
        </p:txBody>
      </p:sp>
      <p:sp>
        <p:nvSpPr>
          <p:cNvPr id="113" name="Shape 113"/>
          <p:cNvSpPr/>
          <p:nvPr/>
        </p:nvSpPr>
        <p:spPr>
          <a:xfrm>
            <a:off x="3120385" y="653558"/>
            <a:ext cx="6764030" cy="91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defTabSz="502412">
              <a:defRPr sz="4558" spc="227">
                <a:solidFill>
                  <a:srgbClr val="000000"/>
                </a:solidFill>
                <a:latin typeface="Damascus Regular"/>
                <a:ea typeface="Damascus Regular"/>
                <a:cs typeface="Damascus Regular"/>
                <a:sym typeface="Damascus Regular"/>
              </a:defRPr>
            </a:lvl1pPr>
          </a:lstStyle>
          <a:p>
            <a:r>
              <a:t>The WissKI Team</a:t>
            </a:r>
          </a:p>
        </p:txBody>
      </p:sp>
      <p:sp>
        <p:nvSpPr>
          <p:cNvPr id="114" name="Shape 114"/>
          <p:cNvSpPr/>
          <p:nvPr/>
        </p:nvSpPr>
        <p:spPr>
          <a:xfrm>
            <a:off x="3416299" y="6432156"/>
            <a:ext cx="6172201"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defTabSz="368045">
              <a:defRPr sz="2646">
                <a:solidFill>
                  <a:srgbClr val="000000"/>
                </a:solidFill>
              </a:defRPr>
            </a:lvl1pPr>
          </a:lstStyle>
          <a:p>
            <a:r>
              <a:t>Funded from 2009 - 2011 &amp; 2014 - 2016</a:t>
            </a:r>
          </a:p>
        </p:txBody>
      </p:sp>
      <p:grpSp>
        <p:nvGrpSpPr>
          <p:cNvPr id="118" name="Group 118"/>
          <p:cNvGrpSpPr/>
          <p:nvPr/>
        </p:nvGrpSpPr>
        <p:grpSpPr>
          <a:xfrm>
            <a:off x="679168" y="2096191"/>
            <a:ext cx="10547113" cy="1181101"/>
            <a:chOff x="0" y="0"/>
            <a:chExt cx="10547112" cy="1181100"/>
          </a:xfrm>
        </p:grpSpPr>
        <p:pic>
          <p:nvPicPr>
            <p:cNvPr id="115" name="pasted-image.png"/>
            <p:cNvPicPr>
              <a:picLocks noChangeAspect="1"/>
            </p:cNvPicPr>
            <p:nvPr/>
          </p:nvPicPr>
          <p:blipFill>
            <a:blip r:embed="rId2">
              <a:extLst/>
            </a:blip>
            <a:stretch>
              <a:fillRect/>
            </a:stretch>
          </p:blipFill>
          <p:spPr>
            <a:xfrm>
              <a:off x="8565912" y="0"/>
              <a:ext cx="1981201" cy="1181100"/>
            </a:xfrm>
            <a:prstGeom prst="rect">
              <a:avLst/>
            </a:prstGeom>
            <a:ln w="12700" cap="flat">
              <a:noFill/>
              <a:miter lim="400000"/>
            </a:ln>
            <a:effectLst/>
          </p:spPr>
        </p:pic>
        <p:pic>
          <p:nvPicPr>
            <p:cNvPr id="116" name="pasted-image.png"/>
            <p:cNvPicPr>
              <a:picLocks noChangeAspect="1"/>
            </p:cNvPicPr>
            <p:nvPr/>
          </p:nvPicPr>
          <p:blipFill>
            <a:blip r:embed="rId3">
              <a:extLst/>
            </a:blip>
            <a:stretch>
              <a:fillRect/>
            </a:stretch>
          </p:blipFill>
          <p:spPr>
            <a:xfrm>
              <a:off x="0" y="89501"/>
              <a:ext cx="3632200" cy="1003301"/>
            </a:xfrm>
            <a:prstGeom prst="rect">
              <a:avLst/>
            </a:prstGeom>
            <a:ln w="12700" cap="flat">
              <a:noFill/>
              <a:miter lim="400000"/>
            </a:ln>
            <a:effectLst/>
          </p:spPr>
        </p:pic>
        <p:pic>
          <p:nvPicPr>
            <p:cNvPr id="117" name="InsertedImage.jpg"/>
            <p:cNvPicPr>
              <a:picLocks noChangeAspect="1"/>
            </p:cNvPicPr>
            <p:nvPr/>
          </p:nvPicPr>
          <p:blipFill>
            <a:blip r:embed="rId4">
              <a:extLst/>
            </a:blip>
            <a:srcRect b="523"/>
            <a:stretch>
              <a:fillRect/>
            </a:stretch>
          </p:blipFill>
          <p:spPr>
            <a:xfrm>
              <a:off x="4443949" y="37052"/>
              <a:ext cx="3302001" cy="1086484"/>
            </a:xfrm>
            <a:prstGeom prst="rect">
              <a:avLst/>
            </a:prstGeom>
            <a:ln w="12700" cap="flat">
              <a:noFill/>
              <a:miter lim="400000"/>
            </a:ln>
            <a:effectLst/>
          </p:spPr>
        </p:pic>
      </p:grpSp>
      <p:grpSp>
        <p:nvGrpSpPr>
          <p:cNvPr id="122" name="Group 122"/>
          <p:cNvGrpSpPr/>
          <p:nvPr/>
        </p:nvGrpSpPr>
        <p:grpSpPr>
          <a:xfrm>
            <a:off x="2082803" y="4932658"/>
            <a:ext cx="8822925" cy="1168401"/>
            <a:chOff x="0" y="0"/>
            <a:chExt cx="8822924" cy="1168400"/>
          </a:xfrm>
        </p:grpSpPr>
        <p:pic>
          <p:nvPicPr>
            <p:cNvPr id="119" name="InsertedImage.jpg"/>
            <p:cNvPicPr>
              <a:picLocks noChangeAspect="1"/>
            </p:cNvPicPr>
            <p:nvPr/>
          </p:nvPicPr>
          <p:blipFill>
            <a:blip r:embed="rId5">
              <a:extLst/>
            </a:blip>
            <a:stretch>
              <a:fillRect/>
            </a:stretch>
          </p:blipFill>
          <p:spPr>
            <a:xfrm>
              <a:off x="3479336" y="0"/>
              <a:ext cx="2730501" cy="1168400"/>
            </a:xfrm>
            <a:prstGeom prst="rect">
              <a:avLst/>
            </a:prstGeom>
            <a:ln w="12700" cap="flat">
              <a:noFill/>
              <a:miter lim="400000"/>
            </a:ln>
            <a:effectLst/>
          </p:spPr>
        </p:pic>
        <p:sp>
          <p:nvSpPr>
            <p:cNvPr id="120" name="Shape 120"/>
            <p:cNvSpPr/>
            <p:nvPr/>
          </p:nvSpPr>
          <p:spPr>
            <a:xfrm>
              <a:off x="0" y="217210"/>
              <a:ext cx="3149600" cy="736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a:solidFill>
                    <a:srgbClr val="000000"/>
                  </a:solidFill>
                </a:defRPr>
              </a:lvl1pPr>
            </a:lstStyle>
            <a:p>
              <a:r>
                <a:t>accepted by </a:t>
              </a:r>
            </a:p>
          </p:txBody>
        </p:sp>
        <p:sp>
          <p:nvSpPr>
            <p:cNvPr id="121" name="Shape 121"/>
            <p:cNvSpPr/>
            <p:nvPr/>
          </p:nvSpPr>
          <p:spPr>
            <a:xfrm>
              <a:off x="6544086" y="223541"/>
              <a:ext cx="2278838" cy="736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a:solidFill>
                    <a:srgbClr val="000000"/>
                  </a:solidFill>
                </a:defRPr>
              </a:lvl1pPr>
            </a:lstStyle>
            <a:p>
              <a:r>
                <a:t>Fall 2008</a:t>
              </a:r>
            </a:p>
          </p:txBody>
        </p:sp>
      </p:grpSp>
      <p:sp>
        <p:nvSpPr>
          <p:cNvPr id="123" name="Shape 123"/>
          <p:cNvSpPr>
            <a:spLocks noGrp="1"/>
          </p:cNvSpPr>
          <p:nvPr>
            <p:ph type="sldNum" sz="quarter" idx="4294967295"/>
          </p:nvPr>
        </p:nvSpPr>
        <p:spPr>
          <a:xfrm>
            <a:off x="6559599" y="92583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124" name="Shape 124"/>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25" name="Shape 125"/>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18"/>
                                        </p:tgtEl>
                                        <p:attrNameLst>
                                          <p:attrName>style.visibility</p:attrName>
                                        </p:attrNameLst>
                                      </p:cBhvr>
                                      <p:to>
                                        <p:strVal val="visible"/>
                                      </p:to>
                                    </p:set>
                                    <p:anim calcmode="lin" valueType="num">
                                      <p:cBhvr>
                                        <p:cTn id="7" dur="1000" fill="hold"/>
                                        <p:tgtEl>
                                          <p:spTgt spid="118"/>
                                        </p:tgtEl>
                                        <p:attrNameLst>
                                          <p:attrName>ppt_x</p:attrName>
                                        </p:attrNameLst>
                                      </p:cBhvr>
                                      <p:tavLst>
                                        <p:tav tm="0">
                                          <p:val>
                                            <p:strVal val="0-#ppt_w/2"/>
                                          </p:val>
                                        </p:tav>
                                        <p:tav tm="100000">
                                          <p:val>
                                            <p:strVal val="#ppt_x"/>
                                          </p:val>
                                        </p:tav>
                                      </p:tavLst>
                                    </p:anim>
                                    <p:anim calcmode="lin" valueType="num">
                                      <p:cBhvr>
                                        <p:cTn id="8" dur="1000" fill="hold"/>
                                        <p:tgtEl>
                                          <p:spTgt spid="1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12"/>
                                        </p:tgtEl>
                                        <p:attrNameLst>
                                          <p:attrName>style.visibility</p:attrName>
                                        </p:attrNameLst>
                                      </p:cBhvr>
                                      <p:to>
                                        <p:strVal val="visible"/>
                                      </p:to>
                                    </p:set>
                                    <p:anim calcmode="lin" valueType="num">
                                      <p:cBhvr>
                                        <p:cTn id="12" dur="1000" fill="hold"/>
                                        <p:tgtEl>
                                          <p:spTgt spid="112"/>
                                        </p:tgtEl>
                                        <p:attrNameLst>
                                          <p:attrName>ppt_x</p:attrName>
                                        </p:attrNameLst>
                                      </p:cBhvr>
                                      <p:tavLst>
                                        <p:tav tm="0">
                                          <p:val>
                                            <p:strVal val="0-#ppt_w/2"/>
                                          </p:val>
                                        </p:tav>
                                        <p:tav tm="100000">
                                          <p:val>
                                            <p:strVal val="#ppt_x"/>
                                          </p:val>
                                        </p:tav>
                                      </p:tavLst>
                                    </p:anim>
                                    <p:anim calcmode="lin" valueType="num">
                                      <p:cBhvr>
                                        <p:cTn id="13" dur="1000" fill="hold"/>
                                        <p:tgtEl>
                                          <p:spTgt spid="11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3" nodeType="afterEffect">
                                  <p:stCondLst>
                                    <p:cond delay="0"/>
                                  </p:stCondLst>
                                  <p:iterate>
                                    <p:tmAbs val="0"/>
                                  </p:iterate>
                                  <p:childTnLst>
                                    <p:set>
                                      <p:cBhvr>
                                        <p:cTn id="16" fill="hold"/>
                                        <p:tgtEl>
                                          <p:spTgt spid="114"/>
                                        </p:tgtEl>
                                        <p:attrNameLst>
                                          <p:attrName>style.visibility</p:attrName>
                                        </p:attrNameLst>
                                      </p:cBhvr>
                                      <p:to>
                                        <p:strVal val="visible"/>
                                      </p:to>
                                    </p:set>
                                    <p:anim calcmode="lin" valueType="num">
                                      <p:cBhvr>
                                        <p:cTn id="17" dur="1000" fill="hold"/>
                                        <p:tgtEl>
                                          <p:spTgt spid="114"/>
                                        </p:tgtEl>
                                        <p:attrNameLst>
                                          <p:attrName>ppt_x</p:attrName>
                                        </p:attrNameLst>
                                      </p:cBhvr>
                                      <p:tavLst>
                                        <p:tav tm="0">
                                          <p:val>
                                            <p:strVal val="0-#ppt_w/2"/>
                                          </p:val>
                                        </p:tav>
                                        <p:tav tm="100000">
                                          <p:val>
                                            <p:strVal val="#ppt_x"/>
                                          </p:val>
                                        </p:tav>
                                      </p:tavLst>
                                    </p:anim>
                                    <p:anim calcmode="lin" valueType="num">
                                      <p:cBhvr>
                                        <p:cTn id="18" dur="1000" fill="hold"/>
                                        <p:tgtEl>
                                          <p:spTgt spid="11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4" nodeType="afterEffect">
                                  <p:stCondLst>
                                    <p:cond delay="0"/>
                                  </p:stCondLst>
                                  <p:iterate>
                                    <p:tmAbs val="0"/>
                                  </p:iterate>
                                  <p:childTnLst>
                                    <p:set>
                                      <p:cBhvr>
                                        <p:cTn id="21" fill="hold"/>
                                        <p:tgtEl>
                                          <p:spTgt spid="122"/>
                                        </p:tgtEl>
                                        <p:attrNameLst>
                                          <p:attrName>style.visibility</p:attrName>
                                        </p:attrNameLst>
                                      </p:cBhvr>
                                      <p:to>
                                        <p:strVal val="visible"/>
                                      </p:to>
                                    </p:set>
                                    <p:anim calcmode="lin" valueType="num">
                                      <p:cBhvr>
                                        <p:cTn id="22" dur="1000" fill="hold"/>
                                        <p:tgtEl>
                                          <p:spTgt spid="122"/>
                                        </p:tgtEl>
                                        <p:attrNameLst>
                                          <p:attrName>ppt_x</p:attrName>
                                        </p:attrNameLst>
                                      </p:cBhvr>
                                      <p:tavLst>
                                        <p:tav tm="0">
                                          <p:val>
                                            <p:strVal val="0-#ppt_w/2"/>
                                          </p:val>
                                        </p:tav>
                                        <p:tav tm="100000">
                                          <p:val>
                                            <p:strVal val="#ppt_x"/>
                                          </p:val>
                                        </p:tav>
                                      </p:tavLst>
                                    </p:anim>
                                    <p:anim calcmode="lin" valueType="num">
                                      <p:cBhvr>
                                        <p:cTn id="23" dur="1000" fill="hold"/>
                                        <p:tgtEl>
                                          <p:spTgt spid="122"/>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xit" presetSubtype="2" fill="hold" grpId="5" nodeType="afterEffect">
                                  <p:stCondLst>
                                    <p:cond delay="500"/>
                                  </p:stCondLst>
                                  <p:iterate>
                                    <p:tmAbs val="0"/>
                                  </p:iterate>
                                  <p:childTnLst>
                                    <p:anim calcmode="lin" valueType="num">
                                      <p:cBhvr>
                                        <p:cTn id="26" dur="1000" fill="hold"/>
                                        <p:tgtEl>
                                          <p:spTgt spid="112"/>
                                        </p:tgtEl>
                                        <p:attrNameLst>
                                          <p:attrName>ppt_x</p:attrName>
                                        </p:attrNameLst>
                                      </p:cBhvr>
                                      <p:tavLst>
                                        <p:tav tm="0">
                                          <p:val>
                                            <p:strVal val="ppt_x"/>
                                          </p:val>
                                        </p:tav>
                                        <p:tav tm="100000">
                                          <p:val>
                                            <p:strVal val="1+ppt_w/2"/>
                                          </p:val>
                                        </p:tav>
                                      </p:tavLst>
                                    </p:anim>
                                    <p:anim calcmode="lin" valueType="num">
                                      <p:cBhvr>
                                        <p:cTn id="27" dur="1000" fill="hold"/>
                                        <p:tgtEl>
                                          <p:spTgt spid="112"/>
                                        </p:tgtEl>
                                        <p:attrNameLst>
                                          <p:attrName>ppt_y</p:attrName>
                                        </p:attrNameLst>
                                      </p:cBhvr>
                                      <p:tavLst>
                                        <p:tav tm="0">
                                          <p:val>
                                            <p:strVal val="ppt_y"/>
                                          </p:val>
                                        </p:tav>
                                        <p:tav tm="100000">
                                          <p:val>
                                            <p:strVal val="ppt_y"/>
                                          </p:val>
                                        </p:tav>
                                      </p:tavLst>
                                    </p:anim>
                                    <p:set>
                                      <p:cBhvr>
                                        <p:cTn id="28" fill="hold">
                                          <p:stCondLst>
                                            <p:cond delay="999"/>
                                          </p:stCondLst>
                                        </p:cTn>
                                        <p:tgtEl>
                                          <p:spTgt spid="112"/>
                                        </p:tgtEl>
                                        <p:attrNameLst>
                                          <p:attrName>style.visibility</p:attrName>
                                        </p:attrNameLst>
                                      </p:cBhvr>
                                      <p:to>
                                        <p:strVal val="hidden"/>
                                      </p:to>
                                    </p:set>
                                  </p:childTnLst>
                                </p:cTn>
                              </p:par>
                            </p:childTnLst>
                          </p:cTn>
                        </p:par>
                        <p:par>
                          <p:cTn id="29" fill="hold">
                            <p:stCondLst>
                              <p:cond delay="5500"/>
                            </p:stCondLst>
                            <p:childTnLst>
                              <p:par>
                                <p:cTn id="30" presetID="2" presetClass="exit" presetSubtype="2" fill="hold" grpId="6" nodeType="afterEffect">
                                  <p:stCondLst>
                                    <p:cond delay="0"/>
                                  </p:stCondLst>
                                  <p:iterate>
                                    <p:tmAbs val="0"/>
                                  </p:iterate>
                                  <p:childTnLst>
                                    <p:anim calcmode="lin" valueType="num">
                                      <p:cBhvr>
                                        <p:cTn id="31" dur="1000" fill="hold"/>
                                        <p:tgtEl>
                                          <p:spTgt spid="114"/>
                                        </p:tgtEl>
                                        <p:attrNameLst>
                                          <p:attrName>ppt_x</p:attrName>
                                        </p:attrNameLst>
                                      </p:cBhvr>
                                      <p:tavLst>
                                        <p:tav tm="0">
                                          <p:val>
                                            <p:strVal val="ppt_x"/>
                                          </p:val>
                                        </p:tav>
                                        <p:tav tm="100000">
                                          <p:val>
                                            <p:strVal val="1+ppt_w/2"/>
                                          </p:val>
                                        </p:tav>
                                      </p:tavLst>
                                    </p:anim>
                                    <p:anim calcmode="lin" valueType="num">
                                      <p:cBhvr>
                                        <p:cTn id="32" dur="1000" fill="hold"/>
                                        <p:tgtEl>
                                          <p:spTgt spid="114"/>
                                        </p:tgtEl>
                                        <p:attrNameLst>
                                          <p:attrName>ppt_y</p:attrName>
                                        </p:attrNameLst>
                                      </p:cBhvr>
                                      <p:tavLst>
                                        <p:tav tm="0">
                                          <p:val>
                                            <p:strVal val="ppt_y"/>
                                          </p:val>
                                        </p:tav>
                                        <p:tav tm="100000">
                                          <p:val>
                                            <p:strVal val="ppt_y"/>
                                          </p:val>
                                        </p:tav>
                                      </p:tavLst>
                                    </p:anim>
                                    <p:set>
                                      <p:cBhvr>
                                        <p:cTn id="33" fill="hold">
                                          <p:stCondLst>
                                            <p:cond delay="999"/>
                                          </p:stCondLst>
                                        </p:cTn>
                                        <p:tgtEl>
                                          <p:spTgt spid="114"/>
                                        </p:tgtEl>
                                        <p:attrNameLst>
                                          <p:attrName>style.visibility</p:attrName>
                                        </p:attrNameLst>
                                      </p:cBhvr>
                                      <p:to>
                                        <p:strVal val="hidden"/>
                                      </p:to>
                                    </p:set>
                                  </p:childTnLst>
                                </p:cTn>
                              </p:par>
                            </p:childTnLst>
                          </p:cTn>
                        </p:par>
                        <p:par>
                          <p:cTn id="34" fill="hold">
                            <p:stCondLst>
                              <p:cond delay="6500"/>
                            </p:stCondLst>
                            <p:childTnLst>
                              <p:par>
                                <p:cTn id="35" presetID="2" presetClass="exit" presetSubtype="8" fill="hold" grpId="7" nodeType="afterEffect">
                                  <p:stCondLst>
                                    <p:cond delay="0"/>
                                  </p:stCondLst>
                                  <p:iterate>
                                    <p:tmAbs val="0"/>
                                  </p:iterate>
                                  <p:childTnLst>
                                    <p:anim calcmode="lin" valueType="num">
                                      <p:cBhvr>
                                        <p:cTn id="36" dur="1000" fill="hold"/>
                                        <p:tgtEl>
                                          <p:spTgt spid="118"/>
                                        </p:tgtEl>
                                        <p:attrNameLst>
                                          <p:attrName>ppt_x</p:attrName>
                                        </p:attrNameLst>
                                      </p:cBhvr>
                                      <p:tavLst>
                                        <p:tav tm="0">
                                          <p:val>
                                            <p:strVal val="ppt_x"/>
                                          </p:val>
                                        </p:tav>
                                        <p:tav tm="100000">
                                          <p:val>
                                            <p:strVal val="0-ppt_w/2"/>
                                          </p:val>
                                        </p:tav>
                                      </p:tavLst>
                                    </p:anim>
                                    <p:anim calcmode="lin" valueType="num">
                                      <p:cBhvr>
                                        <p:cTn id="37" dur="1000" fill="hold"/>
                                        <p:tgtEl>
                                          <p:spTgt spid="118"/>
                                        </p:tgtEl>
                                        <p:attrNameLst>
                                          <p:attrName>ppt_y</p:attrName>
                                        </p:attrNameLst>
                                      </p:cBhvr>
                                      <p:tavLst>
                                        <p:tav tm="0">
                                          <p:val>
                                            <p:strVal val="ppt_y"/>
                                          </p:val>
                                        </p:tav>
                                        <p:tav tm="100000">
                                          <p:val>
                                            <p:strVal val="ppt_y"/>
                                          </p:val>
                                        </p:tav>
                                      </p:tavLst>
                                    </p:anim>
                                    <p:set>
                                      <p:cBhvr>
                                        <p:cTn id="38" fill="hold">
                                          <p:stCondLst>
                                            <p:cond delay="999"/>
                                          </p:stCondLst>
                                        </p:cTn>
                                        <p:tgtEl>
                                          <p:spTgt spid="118"/>
                                        </p:tgtEl>
                                        <p:attrNameLst>
                                          <p:attrName>style.visibility</p:attrName>
                                        </p:attrNameLst>
                                      </p:cBhvr>
                                      <p:to>
                                        <p:strVal val="hidden"/>
                                      </p:to>
                                    </p:set>
                                  </p:childTnLst>
                                </p:cTn>
                              </p:par>
                            </p:childTnLst>
                          </p:cTn>
                        </p:par>
                        <p:par>
                          <p:cTn id="39" fill="hold">
                            <p:stCondLst>
                              <p:cond delay="7500"/>
                            </p:stCondLst>
                            <p:childTnLst>
                              <p:par>
                                <p:cTn id="40" presetID="2" presetClass="exit" presetSubtype="8" fill="hold" grpId="8" nodeType="afterEffect">
                                  <p:stCondLst>
                                    <p:cond delay="0"/>
                                  </p:stCondLst>
                                  <p:iterate>
                                    <p:tmAbs val="0"/>
                                  </p:iterate>
                                  <p:childTnLst>
                                    <p:anim calcmode="lin" valueType="num">
                                      <p:cBhvr>
                                        <p:cTn id="41" dur="1000" fill="hold"/>
                                        <p:tgtEl>
                                          <p:spTgt spid="122"/>
                                        </p:tgtEl>
                                        <p:attrNameLst>
                                          <p:attrName>ppt_x</p:attrName>
                                        </p:attrNameLst>
                                      </p:cBhvr>
                                      <p:tavLst>
                                        <p:tav tm="0">
                                          <p:val>
                                            <p:strVal val="ppt_x"/>
                                          </p:val>
                                        </p:tav>
                                        <p:tav tm="100000">
                                          <p:val>
                                            <p:strVal val="0-ppt_w/2"/>
                                          </p:val>
                                        </p:tav>
                                      </p:tavLst>
                                    </p:anim>
                                    <p:anim calcmode="lin" valueType="num">
                                      <p:cBhvr>
                                        <p:cTn id="42" dur="1000" fill="hold"/>
                                        <p:tgtEl>
                                          <p:spTgt spid="122"/>
                                        </p:tgtEl>
                                        <p:attrNameLst>
                                          <p:attrName>ppt_y</p:attrName>
                                        </p:attrNameLst>
                                      </p:cBhvr>
                                      <p:tavLst>
                                        <p:tav tm="0">
                                          <p:val>
                                            <p:strVal val="ppt_y"/>
                                          </p:val>
                                        </p:tav>
                                        <p:tav tm="100000">
                                          <p:val>
                                            <p:strVal val="ppt_y"/>
                                          </p:val>
                                        </p:tav>
                                      </p:tavLst>
                                    </p:anim>
                                    <p:set>
                                      <p:cBhvr>
                                        <p:cTn id="43" fill="hold">
                                          <p:stCondLst>
                                            <p:cond delay="999"/>
                                          </p:stCondLst>
                                        </p:cTn>
                                        <p:tgtEl>
                                          <p:spTgt spid="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2" animBg="1" advAuto="0"/>
      <p:bldP spid="112" grpId="5" animBg="1" advAuto="0"/>
      <p:bldP spid="114" grpId="3" animBg="1" advAuto="0"/>
      <p:bldP spid="114" grpId="6" animBg="1" advAuto="0"/>
      <p:bldP spid="118" grpId="1" animBg="1" advAuto="0"/>
      <p:bldP spid="118" grpId="7" animBg="1" advAuto="0"/>
      <p:bldP spid="122" grpId="4" animBg="1" advAuto="0"/>
      <p:bldP spid="122" grpId="8"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403" name="Shape 403"/>
          <p:cNvSpPr>
            <a:spLocks noGrp="1"/>
          </p:cNvSpPr>
          <p:nvPr>
            <p:ph type="title"/>
          </p:nvPr>
        </p:nvSpPr>
        <p:spPr>
          <a:xfrm>
            <a:off x="1270000" y="254000"/>
            <a:ext cx="10464800" cy="1696720"/>
          </a:xfrm>
          <a:prstGeom prst="rect">
            <a:avLst/>
          </a:prstGeom>
        </p:spPr>
        <p:txBody>
          <a:bodyPr/>
          <a:lstStyle>
            <a:lvl1pPr defTabSz="379729">
              <a:defRPr sz="5200">
                <a:solidFill>
                  <a:srgbClr val="000000"/>
                </a:solidFill>
              </a:defRPr>
            </a:lvl1pPr>
          </a:lstStyle>
          <a:p>
            <a:r>
              <a:t>Synchronising Expedition Itineraries with collected Objects</a:t>
            </a:r>
          </a:p>
        </p:txBody>
      </p:sp>
      <p:grpSp>
        <p:nvGrpSpPr>
          <p:cNvPr id="410" name="Group 410"/>
          <p:cNvGrpSpPr/>
          <p:nvPr/>
        </p:nvGrpSpPr>
        <p:grpSpPr>
          <a:xfrm>
            <a:off x="1256452" y="2732052"/>
            <a:ext cx="10480605" cy="6489701"/>
            <a:chOff x="0" y="0"/>
            <a:chExt cx="10480604" cy="6489700"/>
          </a:xfrm>
        </p:grpSpPr>
        <p:pic>
          <p:nvPicPr>
            <p:cNvPr id="404" name="I_01.jpg"/>
            <p:cNvPicPr>
              <a:picLocks noChangeAspect="1"/>
            </p:cNvPicPr>
            <p:nvPr/>
          </p:nvPicPr>
          <p:blipFill>
            <a:blip r:embed="rId2">
              <a:extLst/>
            </a:blip>
            <a:stretch>
              <a:fillRect/>
            </a:stretch>
          </p:blipFill>
          <p:spPr>
            <a:xfrm>
              <a:off x="0" y="0"/>
              <a:ext cx="5181600" cy="6489700"/>
            </a:xfrm>
            <a:prstGeom prst="rect">
              <a:avLst/>
            </a:prstGeom>
            <a:ln w="12700" cap="flat">
              <a:noFill/>
              <a:miter lim="400000"/>
            </a:ln>
            <a:effectLst/>
          </p:spPr>
        </p:pic>
        <p:pic>
          <p:nvPicPr>
            <p:cNvPr id="405" name="image-1.jpg"/>
            <p:cNvPicPr>
              <a:picLocks noChangeAspect="1"/>
            </p:cNvPicPr>
            <p:nvPr/>
          </p:nvPicPr>
          <p:blipFill>
            <a:blip r:embed="rId3">
              <a:extLst/>
            </a:blip>
            <a:stretch>
              <a:fillRect/>
            </a:stretch>
          </p:blipFill>
          <p:spPr>
            <a:xfrm>
              <a:off x="5197404" y="13546"/>
              <a:ext cx="5283201" cy="6464301"/>
            </a:xfrm>
            <a:prstGeom prst="rect">
              <a:avLst/>
            </a:prstGeom>
            <a:ln w="12700" cap="flat">
              <a:noFill/>
              <a:miter lim="400000"/>
            </a:ln>
            <a:effectLst/>
          </p:spPr>
        </p:pic>
        <p:sp>
          <p:nvSpPr>
            <p:cNvPr id="406" name="Shape 406"/>
            <p:cNvSpPr/>
            <p:nvPr/>
          </p:nvSpPr>
          <p:spPr>
            <a:xfrm>
              <a:off x="8559235" y="65475"/>
              <a:ext cx="1733975" cy="5825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000000">
                <a:alpha val="0"/>
              </a:srgbClr>
            </a:solidFill>
            <a:ln w="36124" cap="flat">
              <a:solidFill>
                <a:srgbClr val="FF0000"/>
              </a:solidFill>
              <a:prstDash val="solid"/>
              <a:round/>
            </a:ln>
            <a:effectLst/>
          </p:spPr>
          <p:txBody>
            <a:bodyPr wrap="square" lIns="50800" tIns="50800" rIns="50800" bIns="50800" numCol="1" anchor="ctr">
              <a:noAutofit/>
            </a:bodyPr>
            <a:lstStyle/>
            <a:p>
              <a:pPr defTabSz="830862">
                <a:defRPr sz="3413"/>
              </a:pPr>
              <a:endParaRPr/>
            </a:p>
          </p:txBody>
        </p:sp>
        <p:sp>
          <p:nvSpPr>
            <p:cNvPr id="407" name="Shape 407"/>
            <p:cNvSpPr/>
            <p:nvPr/>
          </p:nvSpPr>
          <p:spPr>
            <a:xfrm>
              <a:off x="1501422" y="2761262"/>
              <a:ext cx="1733974" cy="5825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000000">
                <a:alpha val="0"/>
              </a:srgbClr>
            </a:solidFill>
            <a:ln w="36124" cap="flat">
              <a:solidFill>
                <a:srgbClr val="FF0000"/>
              </a:solidFill>
              <a:prstDash val="solid"/>
              <a:round/>
            </a:ln>
            <a:effectLst/>
          </p:spPr>
          <p:txBody>
            <a:bodyPr wrap="square" lIns="50800" tIns="50800" rIns="50800" bIns="50800" numCol="1" anchor="ctr">
              <a:noAutofit/>
            </a:bodyPr>
            <a:lstStyle/>
            <a:p>
              <a:pPr defTabSz="830862">
                <a:defRPr sz="3413"/>
              </a:pPr>
              <a:endParaRPr/>
            </a:p>
          </p:txBody>
        </p:sp>
        <p:sp>
          <p:nvSpPr>
            <p:cNvPr id="408" name="Shape 408"/>
            <p:cNvSpPr/>
            <p:nvPr/>
          </p:nvSpPr>
          <p:spPr>
            <a:xfrm>
              <a:off x="5660249" y="79021"/>
              <a:ext cx="1733974" cy="5825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000000">
                <a:alpha val="0"/>
              </a:srgbClr>
            </a:solidFill>
            <a:ln w="36124" cap="flat">
              <a:solidFill>
                <a:srgbClr val="FF0000"/>
              </a:solidFill>
              <a:prstDash val="solid"/>
              <a:round/>
            </a:ln>
            <a:effectLst/>
          </p:spPr>
          <p:txBody>
            <a:bodyPr wrap="square" lIns="50800" tIns="50800" rIns="50800" bIns="50800" numCol="1" anchor="ctr">
              <a:noAutofit/>
            </a:bodyPr>
            <a:lstStyle/>
            <a:p>
              <a:pPr defTabSz="830862">
                <a:defRPr sz="3413"/>
              </a:pPr>
              <a:endParaRPr/>
            </a:p>
          </p:txBody>
        </p:sp>
        <p:sp>
          <p:nvSpPr>
            <p:cNvPr id="409" name="Shape 409"/>
            <p:cNvSpPr/>
            <p:nvPr/>
          </p:nvSpPr>
          <p:spPr>
            <a:xfrm>
              <a:off x="5348675" y="1097279"/>
              <a:ext cx="1815255" cy="4447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000000">
                <a:alpha val="0"/>
              </a:srgbClr>
            </a:solidFill>
            <a:ln w="36124" cap="flat">
              <a:solidFill>
                <a:srgbClr val="FF0000"/>
              </a:solidFill>
              <a:prstDash val="solid"/>
              <a:round/>
            </a:ln>
            <a:effectLst/>
          </p:spPr>
          <p:txBody>
            <a:bodyPr wrap="square" lIns="50800" tIns="50800" rIns="50800" bIns="50800" numCol="1" anchor="ctr">
              <a:noAutofit/>
            </a:bodyPr>
            <a:lstStyle/>
            <a:p>
              <a:pPr defTabSz="830862">
                <a:defRPr sz="3413"/>
              </a:pPr>
              <a:endParaRPr/>
            </a:p>
          </p:txBody>
        </p:sp>
      </p:grpSp>
      <p:sp>
        <p:nvSpPr>
          <p:cNvPr id="411" name="Shape 411"/>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sp>
        <p:nvSpPr>
          <p:cNvPr id="412" name="Shape 412"/>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413" name="Shape 413"/>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10"/>
                                        </p:tgtEl>
                                        <p:attrNameLst>
                                          <p:attrName>style.visibility</p:attrName>
                                        </p:attrNameLst>
                                      </p:cBhvr>
                                      <p:to>
                                        <p:strVal val="visible"/>
                                      </p:to>
                                    </p:set>
                                    <p:animEffect transition="in" filter="wipe(left)">
                                      <p:cBhvr>
                                        <p:cTn id="7" dur="1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415" name="Shape 415"/>
          <p:cNvSpPr>
            <a:spLocks noGrp="1"/>
          </p:cNvSpPr>
          <p:nvPr>
            <p:ph type="title"/>
          </p:nvPr>
        </p:nvSpPr>
        <p:spPr>
          <a:prstGeom prst="rect">
            <a:avLst/>
          </a:prstGeom>
        </p:spPr>
        <p:txBody>
          <a:bodyPr/>
          <a:lstStyle/>
          <a:p>
            <a:pPr defTabSz="1040384">
              <a:defRPr sz="6400">
                <a:solidFill>
                  <a:srgbClr val="000000"/>
                </a:solidFill>
                <a:uFill>
                  <a:solidFill>
                    <a:srgbClr val="000000"/>
                  </a:solidFill>
                </a:uFill>
                <a:latin typeface="Helvetica"/>
                <a:ea typeface="Helvetica"/>
                <a:cs typeface="Helvetica"/>
                <a:sym typeface="Helvetica"/>
              </a:defRPr>
            </a:pPr>
            <a:r>
              <a:t>Climatic Change</a:t>
            </a:r>
          </a:p>
          <a:p>
            <a:pPr defTabSz="1040384">
              <a:defRPr sz="6400">
                <a:solidFill>
                  <a:srgbClr val="000000"/>
                </a:solidFill>
                <a:uFill>
                  <a:solidFill>
                    <a:srgbClr val="000000"/>
                  </a:solidFill>
                </a:uFill>
                <a:latin typeface="Helvetica"/>
                <a:ea typeface="Helvetica"/>
                <a:cs typeface="Helvetica"/>
                <a:sym typeface="Helvetica"/>
              </a:defRPr>
            </a:pPr>
            <a:r>
              <a:t>Hunters in the Snow </a:t>
            </a:r>
            <a:br/>
            <a:r>
              <a:rPr sz="2400"/>
              <a:t>(P. Breughel the Elder, 1565, KHM Wien: Inv. No.GG1838)</a:t>
            </a:r>
          </a:p>
        </p:txBody>
      </p:sp>
      <p:pic>
        <p:nvPicPr>
          <p:cNvPr id="416" name="Bild1.png"/>
          <p:cNvPicPr>
            <a:picLocks noChangeAspect="1"/>
          </p:cNvPicPr>
          <p:nvPr/>
        </p:nvPicPr>
        <p:blipFill>
          <a:blip r:embed="rId3">
            <a:extLst/>
          </a:blip>
          <a:stretch>
            <a:fillRect/>
          </a:stretch>
        </p:blipFill>
        <p:spPr>
          <a:xfrm>
            <a:off x="705977" y="3484879"/>
            <a:ext cx="11582401" cy="4737101"/>
          </a:xfrm>
          <a:prstGeom prst="rect">
            <a:avLst/>
          </a:prstGeom>
          <a:ln w="12700">
            <a:miter lim="400000"/>
          </a:ln>
        </p:spPr>
      </p:pic>
      <p:sp>
        <p:nvSpPr>
          <p:cNvPr id="417" name="Shape 417"/>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
        <p:nvSpPr>
          <p:cNvPr id="418" name="Shape 41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419" name="Shape 41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16"/>
                                        </p:tgtEl>
                                        <p:attrNameLst>
                                          <p:attrName>style.visibility</p:attrName>
                                        </p:attrNameLst>
                                      </p:cBhvr>
                                      <p:to>
                                        <p:strVal val="visible"/>
                                      </p:to>
                                    </p:set>
                                    <p:animEffect transition="in" filter="wipe(left)">
                                      <p:cBhvr>
                                        <p:cTn id="7" dur="15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423" name="Shape 423"/>
          <p:cNvSpPr/>
          <p:nvPr/>
        </p:nvSpPr>
        <p:spPr>
          <a:xfrm>
            <a:off x="177799" y="-17935"/>
            <a:ext cx="12585701" cy="189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defTabSz="531622">
              <a:defRPr sz="5824">
                <a:solidFill>
                  <a:srgbClr val="000000"/>
                </a:solidFill>
              </a:defRPr>
            </a:lvl1pPr>
          </a:lstStyle>
          <a:p>
            <a:r>
              <a:t>WissKI is more than museum documentation</a:t>
            </a:r>
          </a:p>
        </p:txBody>
      </p:sp>
      <p:sp>
        <p:nvSpPr>
          <p:cNvPr id="424" name="Shape 424"/>
          <p:cNvSpPr/>
          <p:nvPr/>
        </p:nvSpPr>
        <p:spPr>
          <a:xfrm>
            <a:off x="1220528" y="2103572"/>
            <a:ext cx="10563744" cy="19897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l">
              <a:spcBef>
                <a:spcPts val="4200"/>
              </a:spcBef>
              <a:defRPr sz="3800"/>
            </a:pPr>
            <a:r>
              <a:rPr>
                <a:solidFill>
                  <a:srgbClr val="D90B00"/>
                </a:solidFill>
              </a:rPr>
              <a:t>WissKI</a:t>
            </a:r>
            <a:r>
              <a:t> </a:t>
            </a:r>
            <a:r>
              <a:rPr>
                <a:solidFill>
                  <a:srgbClr val="000000"/>
                </a:solidFill>
              </a:rPr>
              <a:t>was originally motivated by the needs of museum documentation, object-based research and interoperability</a:t>
            </a:r>
          </a:p>
        </p:txBody>
      </p:sp>
      <p:sp>
        <p:nvSpPr>
          <p:cNvPr id="425" name="Shape 425"/>
          <p:cNvSpPr/>
          <p:nvPr/>
        </p:nvSpPr>
        <p:spPr>
          <a:xfrm>
            <a:off x="1624574" y="5729129"/>
            <a:ext cx="9742950" cy="18965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lgn="l">
              <a:spcBef>
                <a:spcPts val="4200"/>
              </a:spcBef>
              <a:defRPr sz="3800">
                <a:solidFill>
                  <a:srgbClr val="000000"/>
                </a:solidFill>
              </a:defRPr>
            </a:lvl1pPr>
          </a:lstStyle>
          <a:p>
            <a:r>
              <a:t>A general design and implementation of a prototypical system architecture for a Virtual Research Environment.</a:t>
            </a:r>
          </a:p>
        </p:txBody>
      </p:sp>
      <p:sp>
        <p:nvSpPr>
          <p:cNvPr id="426" name="Shape 426"/>
          <p:cNvSpPr/>
          <p:nvPr/>
        </p:nvSpPr>
        <p:spPr>
          <a:xfrm>
            <a:off x="3409948" y="3920208"/>
            <a:ext cx="6184901" cy="189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a:defRPr sz="3600">
                <a:solidFill>
                  <a:srgbClr val="D90B00"/>
                </a:solidFill>
              </a:defRPr>
            </a:pPr>
            <a:r>
              <a:t>But WissKI does much more:</a:t>
            </a:r>
          </a:p>
          <a:p>
            <a:pPr>
              <a:defRPr sz="3600">
                <a:solidFill>
                  <a:srgbClr val="D90B00"/>
                </a:solidFill>
              </a:defRPr>
            </a:pPr>
            <a:r>
              <a:t>it proposes</a:t>
            </a:r>
          </a:p>
        </p:txBody>
      </p:sp>
      <p:sp>
        <p:nvSpPr>
          <p:cNvPr id="427" name="Shape 427"/>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sp>
        <p:nvSpPr>
          <p:cNvPr id="428" name="Shape 42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429" name="Shape 42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431" name="Shape 431"/>
          <p:cNvSpPr>
            <a:spLocks noGrp="1"/>
          </p:cNvSpPr>
          <p:nvPr>
            <p:ph type="title"/>
          </p:nvPr>
        </p:nvSpPr>
        <p:spPr>
          <a:xfrm>
            <a:off x="1270000" y="-63500"/>
            <a:ext cx="10464800" cy="1079500"/>
          </a:xfrm>
          <a:prstGeom prst="rect">
            <a:avLst/>
          </a:prstGeom>
        </p:spPr>
        <p:txBody>
          <a:bodyPr/>
          <a:lstStyle>
            <a:lvl1pPr>
              <a:defRPr sz="6400">
                <a:solidFill>
                  <a:srgbClr val="000000"/>
                </a:solidFill>
              </a:defRPr>
            </a:lvl1pPr>
          </a:lstStyle>
          <a:p>
            <a:r>
              <a:t>WissKI Wrap-Up</a:t>
            </a:r>
          </a:p>
        </p:txBody>
      </p:sp>
      <p:sp>
        <p:nvSpPr>
          <p:cNvPr id="432" name="Shape 432"/>
          <p:cNvSpPr/>
          <p:nvPr/>
        </p:nvSpPr>
        <p:spPr>
          <a:xfrm>
            <a:off x="987493" y="1054100"/>
            <a:ext cx="11836401" cy="8064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565784" indent="-565784" algn="l" defTabSz="578358">
              <a:spcBef>
                <a:spcPts val="4100"/>
              </a:spcBef>
              <a:buSzPct val="100000"/>
              <a:buChar char="•"/>
              <a:defRPr sz="3762">
                <a:solidFill>
                  <a:srgbClr val="000000"/>
                </a:solidFill>
              </a:defRPr>
            </a:pPr>
            <a:r>
              <a:rPr dirty="0"/>
              <a:t>WissKI offers you the freedom to create a data structure which </a:t>
            </a:r>
            <a:r>
              <a:rPr lang="de-DE" dirty="0" err="1"/>
              <a:t>are</a:t>
            </a:r>
            <a:r>
              <a:rPr lang="de-DE" dirty="0"/>
              <a:t> </a:t>
            </a:r>
            <a:r>
              <a:rPr dirty="0"/>
              <a:t>completely driven by the needs of your project</a:t>
            </a:r>
          </a:p>
          <a:p>
            <a:pPr marL="565784" indent="-565784" algn="l" defTabSz="578358">
              <a:spcBef>
                <a:spcPts val="4100"/>
              </a:spcBef>
              <a:buSzPct val="100000"/>
              <a:buChar char="•"/>
              <a:defRPr sz="3762">
                <a:solidFill>
                  <a:srgbClr val="000000"/>
                </a:solidFill>
              </a:defRPr>
            </a:pPr>
            <a:r>
              <a:rPr dirty="0"/>
              <a:t>WissKI allows you to use most available sources of authorities (Local &amp; global sources)</a:t>
            </a:r>
          </a:p>
          <a:p>
            <a:pPr marL="565784" indent="-565784" algn="l" defTabSz="578358">
              <a:spcBef>
                <a:spcPts val="4100"/>
              </a:spcBef>
              <a:buSzPct val="100000"/>
              <a:buChar char="•"/>
              <a:defRPr sz="3762">
                <a:solidFill>
                  <a:srgbClr val="000000"/>
                </a:solidFill>
              </a:defRPr>
            </a:pPr>
            <a:r>
              <a:rPr dirty="0"/>
              <a:t>All links between data </a:t>
            </a:r>
            <a:r>
              <a:rPr lang="de-DE" dirty="0" err="1"/>
              <a:t>are</a:t>
            </a:r>
            <a:r>
              <a:rPr dirty="0"/>
              <a:t> created automatically </a:t>
            </a:r>
          </a:p>
          <a:p>
            <a:pPr marL="565784" indent="-565784" algn="l" defTabSz="578358">
              <a:spcBef>
                <a:spcPts val="4100"/>
              </a:spcBef>
              <a:buSzPct val="100000"/>
              <a:buChar char="•"/>
              <a:defRPr sz="3762">
                <a:solidFill>
                  <a:srgbClr val="000000"/>
                </a:solidFill>
              </a:defRPr>
            </a:pPr>
            <a:r>
              <a:rPr dirty="0"/>
              <a:t>WissKI supports only standardised technologies</a:t>
            </a:r>
          </a:p>
          <a:p>
            <a:pPr marL="565784" indent="-565784" algn="l" defTabSz="578358">
              <a:spcBef>
                <a:spcPts val="4100"/>
              </a:spcBef>
              <a:buSzPct val="100000"/>
              <a:buChar char="•"/>
              <a:defRPr sz="3762">
                <a:solidFill>
                  <a:srgbClr val="000000"/>
                </a:solidFill>
              </a:defRPr>
            </a:pPr>
            <a:r>
              <a:rPr dirty="0"/>
              <a:t>WissKI projects can reuse the results of other WissKI projects both on an institutional or on a global level</a:t>
            </a:r>
          </a:p>
        </p:txBody>
      </p:sp>
      <p:sp>
        <p:nvSpPr>
          <p:cNvPr id="433" name="Shape 433"/>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sp>
        <p:nvSpPr>
          <p:cNvPr id="434" name="Shape 434"/>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435" name="Shape 435"/>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46" name="InsertedImage-11.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47" name="Shape 447"/>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34</a:t>
            </a:fld>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49" name="InsertedImage-4.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50" name="Shape 450"/>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35</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52" name="InsertedImage-8.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53" name="Shape 453"/>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36</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55" name="InsertedImage-10.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56" name="Shape 456"/>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37</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58" name="InsertedImage-1.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59" name="Shape 459"/>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38</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61" name="InsertedImage-9.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62" name="Shape 462"/>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39</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pic>
        <p:nvPicPr>
          <p:cNvPr id="127" name="Startbild PPT.jpg"/>
          <p:cNvPicPr>
            <a:picLocks noChangeAspect="1"/>
          </p:cNvPicPr>
          <p:nvPr/>
        </p:nvPicPr>
        <p:blipFill>
          <a:blip r:embed="rId2">
            <a:alphaModFix amt="19000"/>
            <a:extLst/>
          </a:blip>
          <a:srcRect b="2414"/>
          <a:stretch>
            <a:fillRect/>
          </a:stretch>
        </p:blipFill>
        <p:spPr>
          <a:xfrm>
            <a:off x="-2258" y="-63218"/>
            <a:ext cx="13004801" cy="9753601"/>
          </a:xfrm>
          <a:prstGeom prst="rect">
            <a:avLst/>
          </a:prstGeom>
          <a:ln w="12700">
            <a:miter lim="400000"/>
          </a:ln>
        </p:spPr>
      </p:pic>
      <p:pic>
        <p:nvPicPr>
          <p:cNvPr id="128" name="InsertedImage.jpg"/>
          <p:cNvPicPr>
            <a:picLocks noChangeAspect="1"/>
          </p:cNvPicPr>
          <p:nvPr/>
        </p:nvPicPr>
        <p:blipFill>
          <a:blip r:embed="rId3">
            <a:extLst/>
          </a:blip>
          <a:stretch>
            <a:fillRect/>
          </a:stretch>
        </p:blipFill>
        <p:spPr>
          <a:xfrm rot="20495209" flipH="1">
            <a:off x="477069" y="3784824"/>
            <a:ext cx="3657601" cy="2743201"/>
          </a:xfrm>
          <a:prstGeom prst="rect">
            <a:avLst/>
          </a:prstGeom>
          <a:ln w="12700">
            <a:miter lim="400000"/>
          </a:ln>
        </p:spPr>
      </p:pic>
      <p:pic>
        <p:nvPicPr>
          <p:cNvPr id="129" name="InsertedImage.jpg"/>
          <p:cNvPicPr>
            <a:picLocks noChangeAspect="1"/>
          </p:cNvPicPr>
          <p:nvPr/>
        </p:nvPicPr>
        <p:blipFill>
          <a:blip r:embed="rId4">
            <a:extLst/>
          </a:blip>
          <a:stretch>
            <a:fillRect/>
          </a:stretch>
        </p:blipFill>
        <p:spPr>
          <a:xfrm rot="21345496">
            <a:off x="3083937" y="2401415"/>
            <a:ext cx="3787280" cy="4867543"/>
          </a:xfrm>
          <a:prstGeom prst="rect">
            <a:avLst/>
          </a:prstGeom>
          <a:ln w="12700">
            <a:miter lim="400000"/>
          </a:ln>
        </p:spPr>
      </p:pic>
      <p:sp>
        <p:nvSpPr>
          <p:cNvPr id="130" name="Shape 130"/>
          <p:cNvSpPr>
            <a:spLocks noGrp="1"/>
          </p:cNvSpPr>
          <p:nvPr>
            <p:ph type="sldNum" sz="quarter" idx="4294967295"/>
          </p:nvPr>
        </p:nvSpPr>
        <p:spPr>
          <a:xfrm>
            <a:off x="6559599" y="92583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pic>
        <p:nvPicPr>
          <p:cNvPr id="131" name="GNMLogo.png"/>
          <p:cNvPicPr>
            <a:picLocks noChangeAspect="1"/>
          </p:cNvPicPr>
          <p:nvPr/>
        </p:nvPicPr>
        <p:blipFill>
          <a:blip r:embed="rId5">
            <a:extLst/>
          </a:blip>
          <a:stretch>
            <a:fillRect/>
          </a:stretch>
        </p:blipFill>
        <p:spPr>
          <a:xfrm rot="886031">
            <a:off x="10176933" y="2936259"/>
            <a:ext cx="1327575" cy="796997"/>
          </a:xfrm>
          <a:prstGeom prst="rect">
            <a:avLst/>
          </a:prstGeom>
          <a:ln w="12700">
            <a:miter lim="400000"/>
          </a:ln>
        </p:spPr>
      </p:pic>
      <p:pic>
        <p:nvPicPr>
          <p:cNvPr id="132" name="Schluesselfeld_Schiff klein.jpg"/>
          <p:cNvPicPr>
            <a:picLocks noChangeAspect="1"/>
          </p:cNvPicPr>
          <p:nvPr/>
        </p:nvPicPr>
        <p:blipFill>
          <a:blip r:embed="rId6">
            <a:extLst/>
          </a:blip>
          <a:stretch>
            <a:fillRect/>
          </a:stretch>
        </p:blipFill>
        <p:spPr>
          <a:xfrm rot="567546">
            <a:off x="6261501" y="2146267"/>
            <a:ext cx="2733144" cy="5059494"/>
          </a:xfrm>
          <a:prstGeom prst="rect">
            <a:avLst/>
          </a:prstGeom>
          <a:ln w="12700">
            <a:solidFill>
              <a:srgbClr val="000000"/>
            </a:solidFill>
            <a:miter lim="400000"/>
          </a:ln>
        </p:spPr>
      </p:pic>
      <p:pic>
        <p:nvPicPr>
          <p:cNvPr id="133" name="droppedImage-2.tiff"/>
          <p:cNvPicPr>
            <a:picLocks noChangeAspect="1"/>
          </p:cNvPicPr>
          <p:nvPr/>
        </p:nvPicPr>
        <p:blipFill>
          <a:blip r:embed="rId7">
            <a:extLst/>
          </a:blip>
          <a:stretch>
            <a:fillRect/>
          </a:stretch>
        </p:blipFill>
        <p:spPr>
          <a:xfrm rot="829235">
            <a:off x="8651585" y="3125742"/>
            <a:ext cx="3413501" cy="4470401"/>
          </a:xfrm>
          <a:prstGeom prst="rect">
            <a:avLst/>
          </a:prstGeom>
          <a:ln w="12700">
            <a:miter lim="400000"/>
          </a:ln>
        </p:spPr>
      </p:pic>
      <p:grpSp>
        <p:nvGrpSpPr>
          <p:cNvPr id="136" name="Group 136"/>
          <p:cNvGrpSpPr/>
          <p:nvPr/>
        </p:nvGrpSpPr>
        <p:grpSpPr>
          <a:xfrm>
            <a:off x="1435701" y="2270012"/>
            <a:ext cx="11220089" cy="6197381"/>
            <a:chOff x="0" y="0"/>
            <a:chExt cx="11220088" cy="6197380"/>
          </a:xfrm>
        </p:grpSpPr>
        <p:pic>
          <p:nvPicPr>
            <p:cNvPr id="134" name="InsertedImage-7.jpg"/>
            <p:cNvPicPr>
              <a:picLocks noChangeAspect="1"/>
            </p:cNvPicPr>
            <p:nvPr/>
          </p:nvPicPr>
          <p:blipFill>
            <a:blip r:embed="rId8">
              <a:extLst/>
            </a:blip>
            <a:stretch>
              <a:fillRect/>
            </a:stretch>
          </p:blipFill>
          <p:spPr>
            <a:xfrm rot="742886">
              <a:off x="6298103" y="2210186"/>
              <a:ext cx="4605884" cy="3448051"/>
            </a:xfrm>
            <a:prstGeom prst="rect">
              <a:avLst/>
            </a:prstGeom>
            <a:ln w="12700" cap="flat">
              <a:noFill/>
              <a:miter lim="400000"/>
            </a:ln>
            <a:effectLst/>
          </p:spPr>
        </p:pic>
        <p:pic>
          <p:nvPicPr>
            <p:cNvPr id="135" name="screenshot_02.jpg"/>
            <p:cNvPicPr>
              <a:picLocks noChangeAspect="1"/>
            </p:cNvPicPr>
            <p:nvPr/>
          </p:nvPicPr>
          <p:blipFill>
            <a:blip r:embed="rId9">
              <a:extLst/>
            </a:blip>
            <a:stretch>
              <a:fillRect/>
            </a:stretch>
          </p:blipFill>
          <p:spPr>
            <a:xfrm rot="21473635">
              <a:off x="107356" y="117585"/>
              <a:ext cx="6508851" cy="5962209"/>
            </a:xfrm>
            <a:prstGeom prst="rect">
              <a:avLst/>
            </a:prstGeom>
            <a:ln w="12700" cap="flat">
              <a:noFill/>
              <a:miter lim="400000"/>
            </a:ln>
            <a:effectLst/>
          </p:spPr>
        </p:pic>
      </p:grpSp>
      <p:sp>
        <p:nvSpPr>
          <p:cNvPr id="137" name="Shape 137"/>
          <p:cNvSpPr/>
          <p:nvPr/>
        </p:nvSpPr>
        <p:spPr>
          <a:xfrm>
            <a:off x="1462214" y="482600"/>
            <a:ext cx="10076854" cy="9144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300">
                <a:solidFill>
                  <a:srgbClr val="FF2712"/>
                </a:solidFill>
              </a:defRPr>
            </a:lvl1pPr>
          </a:lstStyle>
          <a:p>
            <a:r>
              <a:t>A short „unguided“ Museum Tour</a:t>
            </a:r>
          </a:p>
        </p:txBody>
      </p:sp>
      <p:grpSp>
        <p:nvGrpSpPr>
          <p:cNvPr id="146" name="Group 146"/>
          <p:cNvGrpSpPr/>
          <p:nvPr/>
        </p:nvGrpSpPr>
        <p:grpSpPr>
          <a:xfrm>
            <a:off x="2806700" y="3683000"/>
            <a:ext cx="4930180" cy="4229098"/>
            <a:chOff x="0" y="0"/>
            <a:chExt cx="4930179" cy="4229097"/>
          </a:xfrm>
        </p:grpSpPr>
        <p:sp>
          <p:nvSpPr>
            <p:cNvPr id="138" name="Shape 138"/>
            <p:cNvSpPr/>
            <p:nvPr/>
          </p:nvSpPr>
          <p:spPr>
            <a:xfrm>
              <a:off x="1595735" y="22225"/>
              <a:ext cx="3334445" cy="142187"/>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39" name="Shape 139"/>
            <p:cNvSpPr/>
            <p:nvPr/>
          </p:nvSpPr>
          <p:spPr>
            <a:xfrm flipH="1">
              <a:off x="4675336" y="177800"/>
              <a:ext cx="252264" cy="4024908"/>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0" name="Shape 140"/>
            <p:cNvSpPr/>
            <p:nvPr/>
          </p:nvSpPr>
          <p:spPr>
            <a:xfrm>
              <a:off x="265062" y="4010570"/>
              <a:ext cx="4433938" cy="218528"/>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1" name="Shape 141"/>
            <p:cNvSpPr/>
            <p:nvPr/>
          </p:nvSpPr>
          <p:spPr>
            <a:xfrm flipH="1">
              <a:off x="279399" y="3017887"/>
              <a:ext cx="88058" cy="1020713"/>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2" name="Shape 142"/>
            <p:cNvSpPr/>
            <p:nvPr/>
          </p:nvSpPr>
          <p:spPr>
            <a:xfrm>
              <a:off x="69601" y="3037135"/>
              <a:ext cx="311399" cy="23566"/>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3" name="Shape 143"/>
            <p:cNvSpPr/>
            <p:nvPr/>
          </p:nvSpPr>
          <p:spPr>
            <a:xfrm>
              <a:off x="12650" y="791219"/>
              <a:ext cx="41772" cy="2282380"/>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4" name="Shape 144"/>
            <p:cNvSpPr/>
            <p:nvPr/>
          </p:nvSpPr>
          <p:spPr>
            <a:xfrm>
              <a:off x="0" y="800100"/>
              <a:ext cx="1565375" cy="127943"/>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5" name="Shape 145"/>
            <p:cNvSpPr/>
            <p:nvPr/>
          </p:nvSpPr>
          <p:spPr>
            <a:xfrm flipH="1">
              <a:off x="1534666" y="0"/>
              <a:ext cx="52835" cy="933004"/>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grpSp>
      <p:sp>
        <p:nvSpPr>
          <p:cNvPr id="147" name="Shape 147"/>
          <p:cNvSpPr/>
          <p:nvPr/>
        </p:nvSpPr>
        <p:spPr>
          <a:xfrm>
            <a:off x="633209" y="3873500"/>
            <a:ext cx="11722101" cy="2006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a:solidFill>
                  <a:srgbClr val="000000"/>
                </a:solidFill>
              </a:defRPr>
            </a:pPr>
            <a:r>
              <a:t>The Mission of the </a:t>
            </a:r>
            <a:r>
              <a:rPr>
                <a:solidFill>
                  <a:srgbClr val="FF2712"/>
                </a:solidFill>
              </a:rPr>
              <a:t>GNM</a:t>
            </a:r>
            <a:r>
              <a:t>: </a:t>
            </a:r>
          </a:p>
          <a:p>
            <a:pPr>
              <a:defRPr>
                <a:solidFill>
                  <a:srgbClr val="000000"/>
                </a:solidFill>
              </a:defRPr>
            </a:pPr>
            <a:r>
              <a:t>Collecting all kind of Objects of German Art, Culture and History</a:t>
            </a:r>
          </a:p>
        </p:txBody>
      </p:sp>
      <p:sp>
        <p:nvSpPr>
          <p:cNvPr id="148" name="Shape 14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49" name="Shape 14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1" nodeType="afterEffect">
                                  <p:stCondLst>
                                    <p:cond delay="0"/>
                                  </p:stCondLst>
                                  <p:iterate>
                                    <p:tmAbs val="0"/>
                                  </p:iterate>
                                  <p:childTnLst>
                                    <p:set>
                                      <p:cBhvr>
                                        <p:cTn id="6" fill="hold"/>
                                        <p:tgtEl>
                                          <p:spTgt spid="128"/>
                                        </p:tgtEl>
                                        <p:attrNameLst>
                                          <p:attrName>style.visibility</p:attrName>
                                        </p:attrNameLst>
                                      </p:cBhvr>
                                      <p:to>
                                        <p:strVal val="visible"/>
                                      </p:to>
                                    </p:set>
                                    <p:animEffect transition="in" filter="blinds(vertical)">
                                      <p:cBhvr>
                                        <p:cTn id="7" dur="1000"/>
                                        <p:tgtEl>
                                          <p:spTgt spid="128"/>
                                        </p:tgtEl>
                                      </p:cBhvr>
                                    </p:animEffect>
                                  </p:childTnLst>
                                </p:cTn>
                              </p:par>
                            </p:childTnLst>
                          </p:cTn>
                        </p:par>
                        <p:par>
                          <p:cTn id="8" fill="hold">
                            <p:stCondLst>
                              <p:cond delay="1000"/>
                            </p:stCondLst>
                            <p:childTnLst>
                              <p:par>
                                <p:cTn id="9" presetID="3" presetClass="entr" presetSubtype="5" fill="hold" grpId="2" nodeType="afterEffect">
                                  <p:stCondLst>
                                    <p:cond delay="500"/>
                                  </p:stCondLst>
                                  <p:iterate>
                                    <p:tmAbs val="0"/>
                                  </p:iterate>
                                  <p:childTnLst>
                                    <p:set>
                                      <p:cBhvr>
                                        <p:cTn id="10" fill="hold"/>
                                        <p:tgtEl>
                                          <p:spTgt spid="129"/>
                                        </p:tgtEl>
                                        <p:attrNameLst>
                                          <p:attrName>style.visibility</p:attrName>
                                        </p:attrNameLst>
                                      </p:cBhvr>
                                      <p:to>
                                        <p:strVal val="visible"/>
                                      </p:to>
                                    </p:set>
                                    <p:animEffect transition="in" filter="blinds(vertical)">
                                      <p:cBhvr>
                                        <p:cTn id="11" dur="1000"/>
                                        <p:tgtEl>
                                          <p:spTgt spid="129"/>
                                        </p:tgtEl>
                                      </p:cBhvr>
                                    </p:animEffect>
                                  </p:childTnLst>
                                </p:cTn>
                              </p:par>
                            </p:childTnLst>
                          </p:cTn>
                        </p:par>
                        <p:par>
                          <p:cTn id="12" fill="hold">
                            <p:stCondLst>
                              <p:cond delay="2500"/>
                            </p:stCondLst>
                            <p:childTnLst>
                              <p:par>
                                <p:cTn id="13" presetID="3" presetClass="entr" presetSubtype="5" fill="hold" grpId="3" nodeType="afterEffect">
                                  <p:stCondLst>
                                    <p:cond delay="500"/>
                                  </p:stCondLst>
                                  <p:iterate>
                                    <p:tmAbs val="0"/>
                                  </p:iterate>
                                  <p:childTnLst>
                                    <p:set>
                                      <p:cBhvr>
                                        <p:cTn id="14" fill="hold"/>
                                        <p:tgtEl>
                                          <p:spTgt spid="132"/>
                                        </p:tgtEl>
                                        <p:attrNameLst>
                                          <p:attrName>style.visibility</p:attrName>
                                        </p:attrNameLst>
                                      </p:cBhvr>
                                      <p:to>
                                        <p:strVal val="visible"/>
                                      </p:to>
                                    </p:set>
                                    <p:animEffect transition="in" filter="blinds(vertical)">
                                      <p:cBhvr>
                                        <p:cTn id="15" dur="1000"/>
                                        <p:tgtEl>
                                          <p:spTgt spid="132"/>
                                        </p:tgtEl>
                                      </p:cBhvr>
                                    </p:animEffect>
                                  </p:childTnLst>
                                </p:cTn>
                              </p:par>
                            </p:childTnLst>
                          </p:cTn>
                        </p:par>
                        <p:par>
                          <p:cTn id="16" fill="hold">
                            <p:stCondLst>
                              <p:cond delay="4000"/>
                            </p:stCondLst>
                            <p:childTnLst>
                              <p:par>
                                <p:cTn id="17" presetID="3" presetClass="entr" presetSubtype="5" fill="hold" grpId="4" nodeType="afterEffect">
                                  <p:stCondLst>
                                    <p:cond delay="500"/>
                                  </p:stCondLst>
                                  <p:iterate>
                                    <p:tmAbs val="0"/>
                                  </p:iterate>
                                  <p:childTnLst>
                                    <p:set>
                                      <p:cBhvr>
                                        <p:cTn id="18" fill="hold"/>
                                        <p:tgtEl>
                                          <p:spTgt spid="133"/>
                                        </p:tgtEl>
                                        <p:attrNameLst>
                                          <p:attrName>style.visibility</p:attrName>
                                        </p:attrNameLst>
                                      </p:cBhvr>
                                      <p:to>
                                        <p:strVal val="visible"/>
                                      </p:to>
                                    </p:set>
                                    <p:animEffect transition="in" filter="blinds(vertical)">
                                      <p:cBhvr>
                                        <p:cTn id="19" dur="1000"/>
                                        <p:tgtEl>
                                          <p:spTgt spid="13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8" fill="hold" grpId="5" nodeType="clickEffect">
                                  <p:stCondLst>
                                    <p:cond delay="0"/>
                                  </p:stCondLst>
                                  <p:iterate>
                                    <p:tmAbs val="0"/>
                                  </p:iterate>
                                  <p:childTnLst>
                                    <p:anim calcmode="lin" valueType="num">
                                      <p:cBhvr>
                                        <p:cTn id="23" dur="1000" fill="hold"/>
                                        <p:tgtEl>
                                          <p:spTgt spid="128"/>
                                        </p:tgtEl>
                                        <p:attrNameLst>
                                          <p:attrName>ppt_x</p:attrName>
                                        </p:attrNameLst>
                                      </p:cBhvr>
                                      <p:tavLst>
                                        <p:tav tm="0">
                                          <p:val>
                                            <p:strVal val="ppt_x"/>
                                          </p:val>
                                        </p:tav>
                                        <p:tav tm="100000">
                                          <p:val>
                                            <p:strVal val="0-ppt_w/2"/>
                                          </p:val>
                                        </p:tav>
                                      </p:tavLst>
                                    </p:anim>
                                    <p:anim calcmode="lin" valueType="num">
                                      <p:cBhvr>
                                        <p:cTn id="24" dur="1000" fill="hold"/>
                                        <p:tgtEl>
                                          <p:spTgt spid="128"/>
                                        </p:tgtEl>
                                        <p:attrNameLst>
                                          <p:attrName>ppt_y</p:attrName>
                                        </p:attrNameLst>
                                      </p:cBhvr>
                                      <p:tavLst>
                                        <p:tav tm="0">
                                          <p:val>
                                            <p:strVal val="ppt_y"/>
                                          </p:val>
                                        </p:tav>
                                        <p:tav tm="100000">
                                          <p:val>
                                            <p:strVal val="ppt_y"/>
                                          </p:val>
                                        </p:tav>
                                      </p:tavLst>
                                    </p:anim>
                                    <p:set>
                                      <p:cBhvr>
                                        <p:cTn id="25" fill="hold">
                                          <p:stCondLst>
                                            <p:cond delay="999"/>
                                          </p:stCondLst>
                                        </p:cTn>
                                        <p:tgtEl>
                                          <p:spTgt spid="128"/>
                                        </p:tgtEl>
                                        <p:attrNameLst>
                                          <p:attrName>style.visibility</p:attrName>
                                        </p:attrNameLst>
                                      </p:cBhvr>
                                      <p:to>
                                        <p:strVal val="hidden"/>
                                      </p:to>
                                    </p:set>
                                  </p:childTnLst>
                                </p:cTn>
                              </p:par>
                            </p:childTnLst>
                          </p:cTn>
                        </p:par>
                        <p:par>
                          <p:cTn id="26" fill="hold">
                            <p:stCondLst>
                              <p:cond delay="1000"/>
                            </p:stCondLst>
                            <p:childTnLst>
                              <p:par>
                                <p:cTn id="27" presetID="2" presetClass="exit" presetSubtype="8" fill="hold" grpId="6" nodeType="afterEffect">
                                  <p:stCondLst>
                                    <p:cond delay="500"/>
                                  </p:stCondLst>
                                  <p:iterate>
                                    <p:tmAbs val="0"/>
                                  </p:iterate>
                                  <p:childTnLst>
                                    <p:anim calcmode="lin" valueType="num">
                                      <p:cBhvr>
                                        <p:cTn id="28" dur="1000" fill="hold"/>
                                        <p:tgtEl>
                                          <p:spTgt spid="129"/>
                                        </p:tgtEl>
                                        <p:attrNameLst>
                                          <p:attrName>ppt_x</p:attrName>
                                        </p:attrNameLst>
                                      </p:cBhvr>
                                      <p:tavLst>
                                        <p:tav tm="0">
                                          <p:val>
                                            <p:strVal val="ppt_x"/>
                                          </p:val>
                                        </p:tav>
                                        <p:tav tm="100000">
                                          <p:val>
                                            <p:strVal val="0-ppt_w/2"/>
                                          </p:val>
                                        </p:tav>
                                      </p:tavLst>
                                    </p:anim>
                                    <p:anim calcmode="lin" valueType="num">
                                      <p:cBhvr>
                                        <p:cTn id="29" dur="1000" fill="hold"/>
                                        <p:tgtEl>
                                          <p:spTgt spid="129"/>
                                        </p:tgtEl>
                                        <p:attrNameLst>
                                          <p:attrName>ppt_y</p:attrName>
                                        </p:attrNameLst>
                                      </p:cBhvr>
                                      <p:tavLst>
                                        <p:tav tm="0">
                                          <p:val>
                                            <p:strVal val="ppt_y"/>
                                          </p:val>
                                        </p:tav>
                                        <p:tav tm="100000">
                                          <p:val>
                                            <p:strVal val="ppt_y"/>
                                          </p:val>
                                        </p:tav>
                                      </p:tavLst>
                                    </p:anim>
                                    <p:set>
                                      <p:cBhvr>
                                        <p:cTn id="30" fill="hold">
                                          <p:stCondLst>
                                            <p:cond delay="999"/>
                                          </p:stCondLst>
                                        </p:cTn>
                                        <p:tgtEl>
                                          <p:spTgt spid="129"/>
                                        </p:tgtEl>
                                        <p:attrNameLst>
                                          <p:attrName>style.visibility</p:attrName>
                                        </p:attrNameLst>
                                      </p:cBhvr>
                                      <p:to>
                                        <p:strVal val="hidden"/>
                                      </p:to>
                                    </p:set>
                                  </p:childTnLst>
                                </p:cTn>
                              </p:par>
                            </p:childTnLst>
                          </p:cTn>
                        </p:par>
                        <p:par>
                          <p:cTn id="31" fill="hold">
                            <p:stCondLst>
                              <p:cond delay="2500"/>
                            </p:stCondLst>
                            <p:childTnLst>
                              <p:par>
                                <p:cTn id="32" presetID="2" presetClass="exit" presetSubtype="8" fill="hold" grpId="7" nodeType="afterEffect">
                                  <p:stCondLst>
                                    <p:cond delay="1000"/>
                                  </p:stCondLst>
                                  <p:iterate>
                                    <p:tmAbs val="0"/>
                                  </p:iterate>
                                  <p:childTnLst>
                                    <p:anim calcmode="lin" valueType="num">
                                      <p:cBhvr>
                                        <p:cTn id="33" dur="1000" fill="hold"/>
                                        <p:tgtEl>
                                          <p:spTgt spid="132"/>
                                        </p:tgtEl>
                                        <p:attrNameLst>
                                          <p:attrName>ppt_x</p:attrName>
                                        </p:attrNameLst>
                                      </p:cBhvr>
                                      <p:tavLst>
                                        <p:tav tm="0">
                                          <p:val>
                                            <p:strVal val="ppt_x"/>
                                          </p:val>
                                        </p:tav>
                                        <p:tav tm="100000">
                                          <p:val>
                                            <p:strVal val="0-ppt_w/2"/>
                                          </p:val>
                                        </p:tav>
                                      </p:tavLst>
                                    </p:anim>
                                    <p:anim calcmode="lin" valueType="num">
                                      <p:cBhvr>
                                        <p:cTn id="34" dur="1000" fill="hold"/>
                                        <p:tgtEl>
                                          <p:spTgt spid="132"/>
                                        </p:tgtEl>
                                        <p:attrNameLst>
                                          <p:attrName>ppt_y</p:attrName>
                                        </p:attrNameLst>
                                      </p:cBhvr>
                                      <p:tavLst>
                                        <p:tav tm="0">
                                          <p:val>
                                            <p:strVal val="ppt_y"/>
                                          </p:val>
                                        </p:tav>
                                        <p:tav tm="100000">
                                          <p:val>
                                            <p:strVal val="ppt_y"/>
                                          </p:val>
                                        </p:tav>
                                      </p:tavLst>
                                    </p:anim>
                                    <p:set>
                                      <p:cBhvr>
                                        <p:cTn id="35" fill="hold">
                                          <p:stCondLst>
                                            <p:cond delay="999"/>
                                          </p:stCondLst>
                                        </p:cTn>
                                        <p:tgtEl>
                                          <p:spTgt spid="132"/>
                                        </p:tgtEl>
                                        <p:attrNameLst>
                                          <p:attrName>style.visibility</p:attrName>
                                        </p:attrNameLst>
                                      </p:cBhvr>
                                      <p:to>
                                        <p:strVal val="hidden"/>
                                      </p:to>
                                    </p:set>
                                  </p:childTnLst>
                                </p:cTn>
                              </p:par>
                            </p:childTnLst>
                          </p:cTn>
                        </p:par>
                        <p:par>
                          <p:cTn id="36" fill="hold">
                            <p:stCondLst>
                              <p:cond delay="4500"/>
                            </p:stCondLst>
                            <p:childTnLst>
                              <p:par>
                                <p:cTn id="37" presetID="2" presetClass="exit" presetSubtype="8" fill="hold" grpId="8" nodeType="afterEffect">
                                  <p:stCondLst>
                                    <p:cond delay="500"/>
                                  </p:stCondLst>
                                  <p:iterate>
                                    <p:tmAbs val="0"/>
                                  </p:iterate>
                                  <p:childTnLst>
                                    <p:anim calcmode="lin" valueType="num">
                                      <p:cBhvr>
                                        <p:cTn id="38" dur="1000" fill="hold"/>
                                        <p:tgtEl>
                                          <p:spTgt spid="133"/>
                                        </p:tgtEl>
                                        <p:attrNameLst>
                                          <p:attrName>ppt_x</p:attrName>
                                        </p:attrNameLst>
                                      </p:cBhvr>
                                      <p:tavLst>
                                        <p:tav tm="0">
                                          <p:val>
                                            <p:strVal val="ppt_x"/>
                                          </p:val>
                                        </p:tav>
                                        <p:tav tm="100000">
                                          <p:val>
                                            <p:strVal val="0-ppt_w/2"/>
                                          </p:val>
                                        </p:tav>
                                      </p:tavLst>
                                    </p:anim>
                                    <p:anim calcmode="lin" valueType="num">
                                      <p:cBhvr>
                                        <p:cTn id="39" dur="1000" fill="hold"/>
                                        <p:tgtEl>
                                          <p:spTgt spid="133"/>
                                        </p:tgtEl>
                                        <p:attrNameLst>
                                          <p:attrName>ppt_y</p:attrName>
                                        </p:attrNameLst>
                                      </p:cBhvr>
                                      <p:tavLst>
                                        <p:tav tm="0">
                                          <p:val>
                                            <p:strVal val="ppt_y"/>
                                          </p:val>
                                        </p:tav>
                                        <p:tav tm="100000">
                                          <p:val>
                                            <p:strVal val="ppt_y"/>
                                          </p:val>
                                        </p:tav>
                                      </p:tavLst>
                                    </p:anim>
                                    <p:set>
                                      <p:cBhvr>
                                        <p:cTn id="40" fill="hold">
                                          <p:stCondLst>
                                            <p:cond delay="999"/>
                                          </p:stCondLst>
                                        </p:cTn>
                                        <p:tgtEl>
                                          <p:spTgt spid="133"/>
                                        </p:tgtEl>
                                        <p:attrNameLst>
                                          <p:attrName>style.visibility</p:attrName>
                                        </p:attrNameLst>
                                      </p:cBhvr>
                                      <p:to>
                                        <p:strVal val="hidden"/>
                                      </p:to>
                                    </p:set>
                                  </p:childTnLst>
                                </p:cTn>
                              </p:par>
                            </p:childTnLst>
                          </p:cTn>
                        </p:par>
                        <p:par>
                          <p:cTn id="41" fill="hold">
                            <p:stCondLst>
                              <p:cond delay="6000"/>
                            </p:stCondLst>
                            <p:childTnLst>
                              <p:par>
                                <p:cTn id="42" presetID="22" presetClass="entr" presetSubtype="8" fill="hold" grpId="9" nodeType="afterEffect">
                                  <p:stCondLst>
                                    <p:cond delay="0"/>
                                  </p:stCondLst>
                                  <p:iterate>
                                    <p:tmAbs val="0"/>
                                  </p:iterate>
                                  <p:childTnLst>
                                    <p:set>
                                      <p:cBhvr>
                                        <p:cTn id="43" fill="hold"/>
                                        <p:tgtEl>
                                          <p:spTgt spid="136"/>
                                        </p:tgtEl>
                                        <p:attrNameLst>
                                          <p:attrName>style.visibility</p:attrName>
                                        </p:attrNameLst>
                                      </p:cBhvr>
                                      <p:to>
                                        <p:strVal val="visible"/>
                                      </p:to>
                                    </p:set>
                                    <p:animEffect transition="in" filter="wipe(left)">
                                      <p:cBhvr>
                                        <p:cTn id="44" dur="1500"/>
                                        <p:tgtEl>
                                          <p:spTgt spid="136"/>
                                        </p:tgtEl>
                                      </p:cBhvr>
                                    </p:animEffect>
                                  </p:childTnLst>
                                </p:cTn>
                              </p:par>
                            </p:childTnLst>
                          </p:cTn>
                        </p:par>
                        <p:par>
                          <p:cTn id="45" fill="hold">
                            <p:stCondLst>
                              <p:cond delay="7500"/>
                            </p:stCondLst>
                            <p:childTnLst>
                              <p:par>
                                <p:cTn id="46" presetID="2" presetClass="entr" presetSubtype="1" fill="hold" grpId="10" nodeType="afterEffect">
                                  <p:stCondLst>
                                    <p:cond delay="0"/>
                                  </p:stCondLst>
                                  <p:iterate>
                                    <p:tmAbs val="0"/>
                                  </p:iterate>
                                  <p:childTnLst>
                                    <p:set>
                                      <p:cBhvr>
                                        <p:cTn id="47" fill="hold"/>
                                        <p:tgtEl>
                                          <p:spTgt spid="131"/>
                                        </p:tgtEl>
                                        <p:attrNameLst>
                                          <p:attrName>style.visibility</p:attrName>
                                        </p:attrNameLst>
                                      </p:cBhvr>
                                      <p:to>
                                        <p:strVal val="visible"/>
                                      </p:to>
                                    </p:set>
                                    <p:anim calcmode="lin" valueType="num">
                                      <p:cBhvr>
                                        <p:cTn id="48" dur="1500" fill="hold"/>
                                        <p:tgtEl>
                                          <p:spTgt spid="131"/>
                                        </p:tgtEl>
                                        <p:attrNameLst>
                                          <p:attrName>ppt_x</p:attrName>
                                        </p:attrNameLst>
                                      </p:cBhvr>
                                      <p:tavLst>
                                        <p:tav tm="0">
                                          <p:val>
                                            <p:strVal val="#ppt_x"/>
                                          </p:val>
                                        </p:tav>
                                        <p:tav tm="100000">
                                          <p:val>
                                            <p:strVal val="#ppt_x"/>
                                          </p:val>
                                        </p:tav>
                                      </p:tavLst>
                                    </p:anim>
                                    <p:anim calcmode="lin" valueType="num">
                                      <p:cBhvr>
                                        <p:cTn id="49" dur="1500" fill="hold"/>
                                        <p:tgtEl>
                                          <p:spTgt spid="131"/>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11" nodeType="clickEffect">
                                  <p:stCondLst>
                                    <p:cond delay="0"/>
                                  </p:stCondLst>
                                  <p:iterate>
                                    <p:tmAbs val="0"/>
                                  </p:iterate>
                                  <p:childTnLst>
                                    <p:set>
                                      <p:cBhvr>
                                        <p:cTn id="53" fill="hold"/>
                                        <p:tgtEl>
                                          <p:spTgt spid="146"/>
                                        </p:tgtEl>
                                        <p:attrNameLst>
                                          <p:attrName>style.visibility</p:attrName>
                                        </p:attrNameLst>
                                      </p:cBhvr>
                                      <p:to>
                                        <p:strVal val="visible"/>
                                      </p:to>
                                    </p:set>
                                    <p:animEffect transition="in" filter="wipe(left)">
                                      <p:cBhvr>
                                        <p:cTn id="54" dur="2000"/>
                                        <p:tgtEl>
                                          <p:spTgt spid="146"/>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xit" fill="hold" grpId="12" nodeType="clickEffect">
                                  <p:stCondLst>
                                    <p:cond delay="0"/>
                                  </p:stCondLst>
                                  <p:iterate>
                                    <p:tmAbs val="0"/>
                                  </p:iterate>
                                  <p:childTnLst>
                                    <p:animEffect transition="out" filter="dissolve">
                                      <p:cBhvr>
                                        <p:cTn id="58" dur="1000" fill="hold"/>
                                        <p:tgtEl>
                                          <p:spTgt spid="136"/>
                                        </p:tgtEl>
                                      </p:cBhvr>
                                    </p:animEffect>
                                    <p:set>
                                      <p:cBhvr>
                                        <p:cTn id="59" fill="hold">
                                          <p:stCondLst>
                                            <p:cond delay="999"/>
                                          </p:stCondLst>
                                        </p:cTn>
                                        <p:tgtEl>
                                          <p:spTgt spid="136"/>
                                        </p:tgtEl>
                                        <p:attrNameLst>
                                          <p:attrName>style.visibility</p:attrName>
                                        </p:attrNameLst>
                                      </p:cBhvr>
                                      <p:to>
                                        <p:strVal val="hidden"/>
                                      </p:to>
                                    </p:set>
                                  </p:childTnLst>
                                </p:cTn>
                              </p:par>
                            </p:childTnLst>
                          </p:cTn>
                        </p:par>
                        <p:par>
                          <p:cTn id="60" fill="hold">
                            <p:stCondLst>
                              <p:cond delay="1000"/>
                            </p:stCondLst>
                            <p:childTnLst>
                              <p:par>
                                <p:cTn id="61" presetID="9" presetClass="exit" fill="hold" grpId="13" nodeType="afterEffect">
                                  <p:stCondLst>
                                    <p:cond delay="0"/>
                                  </p:stCondLst>
                                  <p:iterate>
                                    <p:tmAbs val="0"/>
                                  </p:iterate>
                                  <p:childTnLst>
                                    <p:animEffect transition="out" filter="dissolve">
                                      <p:cBhvr>
                                        <p:cTn id="62" dur="1000" fill="hold"/>
                                        <p:tgtEl>
                                          <p:spTgt spid="146"/>
                                        </p:tgtEl>
                                      </p:cBhvr>
                                    </p:animEffect>
                                    <p:set>
                                      <p:cBhvr>
                                        <p:cTn id="63" fill="hold">
                                          <p:stCondLst>
                                            <p:cond delay="999"/>
                                          </p:stCondLst>
                                        </p:cTn>
                                        <p:tgtEl>
                                          <p:spTgt spid="146"/>
                                        </p:tgtEl>
                                        <p:attrNameLst>
                                          <p:attrName>style.visibility</p:attrName>
                                        </p:attrNameLst>
                                      </p:cBhvr>
                                      <p:to>
                                        <p:strVal val="hidden"/>
                                      </p:to>
                                    </p:set>
                                  </p:childTnLst>
                                </p:cTn>
                              </p:par>
                            </p:childTnLst>
                          </p:cTn>
                        </p:par>
                        <p:par>
                          <p:cTn id="64" fill="hold">
                            <p:stCondLst>
                              <p:cond delay="2000"/>
                            </p:stCondLst>
                            <p:childTnLst>
                              <p:par>
                                <p:cTn id="65" presetID="22" presetClass="entr" presetSubtype="8" fill="hold" grpId="14" nodeType="afterEffect">
                                  <p:stCondLst>
                                    <p:cond delay="0"/>
                                  </p:stCondLst>
                                  <p:iterate>
                                    <p:tmAbs val="0"/>
                                  </p:iterate>
                                  <p:childTnLst>
                                    <p:set>
                                      <p:cBhvr>
                                        <p:cTn id="66" fill="hold"/>
                                        <p:tgtEl>
                                          <p:spTgt spid="147"/>
                                        </p:tgtEl>
                                        <p:attrNameLst>
                                          <p:attrName>style.visibility</p:attrName>
                                        </p:attrNameLst>
                                      </p:cBhvr>
                                      <p:to>
                                        <p:strVal val="visible"/>
                                      </p:to>
                                    </p:set>
                                    <p:animEffect transition="in" filter="wipe(left)">
                                      <p:cBhvr>
                                        <p:cTn id="67" dur="1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animBg="1" advAuto="0"/>
      <p:bldP spid="128" grpId="5" animBg="1" advAuto="0"/>
      <p:bldP spid="129" grpId="2" animBg="1" advAuto="0"/>
      <p:bldP spid="129" grpId="6" animBg="1" advAuto="0"/>
      <p:bldP spid="131" grpId="10" animBg="1" advAuto="0"/>
      <p:bldP spid="132" grpId="3" animBg="1" advAuto="0"/>
      <p:bldP spid="132" grpId="7" animBg="1" advAuto="0"/>
      <p:bldP spid="133" grpId="4" animBg="1" advAuto="0"/>
      <p:bldP spid="133" grpId="8" animBg="1" advAuto="0"/>
      <p:bldP spid="136" grpId="9" animBg="1" advAuto="0"/>
      <p:bldP spid="136" grpId="12" animBg="1" advAuto="0"/>
      <p:bldP spid="146" grpId="11" animBg="1" advAuto="0"/>
      <p:bldP spid="146" grpId="13" animBg="1" advAuto="0"/>
      <p:bldP spid="147" grpId="14"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64" name="InsertedImage.png"/>
          <p:cNvPicPr>
            <a:picLocks noChangeAspect="1"/>
          </p:cNvPicPr>
          <p:nvPr/>
        </p:nvPicPr>
        <p:blipFill>
          <a:blip r:embed="rId2">
            <a:extLst/>
          </a:blip>
          <a:stretch>
            <a:fillRect/>
          </a:stretch>
        </p:blipFill>
        <p:spPr>
          <a:xfrm>
            <a:off x="-6351" y="266402"/>
            <a:ext cx="13004801" cy="9753601"/>
          </a:xfrm>
          <a:prstGeom prst="rect">
            <a:avLst/>
          </a:prstGeom>
          <a:ln w="12700">
            <a:miter lim="400000"/>
          </a:ln>
        </p:spPr>
      </p:pic>
      <p:sp>
        <p:nvSpPr>
          <p:cNvPr id="465" name="Shape 465"/>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40</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67" name="InsertedImage-2.jpg"/>
          <p:cNvPicPr>
            <a:picLocks noChangeAspect="1"/>
          </p:cNvPicPr>
          <p:nvPr/>
        </p:nvPicPr>
        <p:blipFill>
          <a:blip r:embed="rId2">
            <a:extLst/>
          </a:blip>
          <a:stretch>
            <a:fillRect/>
          </a:stretch>
        </p:blipFill>
        <p:spPr>
          <a:xfrm>
            <a:off x="0" y="317500"/>
            <a:ext cx="13004800" cy="9105900"/>
          </a:xfrm>
          <a:prstGeom prst="rect">
            <a:avLst/>
          </a:prstGeom>
          <a:ln w="12700">
            <a:miter lim="400000"/>
          </a:ln>
        </p:spPr>
      </p:pic>
      <p:sp>
        <p:nvSpPr>
          <p:cNvPr id="468" name="Shape 468"/>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41</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70" name="InsertedImage-5.jpg"/>
          <p:cNvPicPr>
            <a:picLocks noChangeAspect="1"/>
          </p:cNvPicPr>
          <p:nvPr/>
        </p:nvPicPr>
        <p:blipFill>
          <a:blip r:embed="rId2">
            <a:extLst/>
          </a:blip>
          <a:stretch>
            <a:fillRect/>
          </a:stretch>
        </p:blipFill>
        <p:spPr>
          <a:xfrm>
            <a:off x="139700" y="0"/>
            <a:ext cx="12725400" cy="9740900"/>
          </a:xfrm>
          <a:prstGeom prst="rect">
            <a:avLst/>
          </a:prstGeom>
          <a:ln w="12700">
            <a:miter lim="400000"/>
          </a:ln>
        </p:spPr>
      </p:pic>
      <p:sp>
        <p:nvSpPr>
          <p:cNvPr id="471" name="Shape 471"/>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42</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73" name="InsertedImage-15.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74" name="Shape 474"/>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43</a:t>
            </a:fld>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76" name="InsertedImage-3.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77" name="Shape 477"/>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44</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79" name="InsertedImage-13.jpg"/>
          <p:cNvPicPr>
            <a:picLocks noChangeAspect="1"/>
          </p:cNvPicPr>
          <p:nvPr/>
        </p:nvPicPr>
        <p:blipFill>
          <a:blip r:embed="rId2">
            <a:extLst/>
          </a:blip>
          <a:stretch>
            <a:fillRect/>
          </a:stretch>
        </p:blipFill>
        <p:spPr>
          <a:xfrm>
            <a:off x="0" y="990600"/>
            <a:ext cx="13004800" cy="7772400"/>
          </a:xfrm>
          <a:prstGeom prst="rect">
            <a:avLst/>
          </a:prstGeom>
          <a:ln w="12700">
            <a:miter lim="400000"/>
          </a:ln>
        </p:spPr>
      </p:pic>
      <p:sp>
        <p:nvSpPr>
          <p:cNvPr id="480" name="Shape 480"/>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45</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pic>
        <p:nvPicPr>
          <p:cNvPr id="151" name="Startbild PPT.jpg"/>
          <p:cNvPicPr>
            <a:picLocks noChangeAspect="1"/>
          </p:cNvPicPr>
          <p:nvPr/>
        </p:nvPicPr>
        <p:blipFill>
          <a:blip r:embed="rId2">
            <a:alphaModFix amt="19000"/>
            <a:extLst/>
          </a:blip>
          <a:srcRect b="2414"/>
          <a:stretch>
            <a:fillRect/>
          </a:stretch>
        </p:blipFill>
        <p:spPr>
          <a:xfrm>
            <a:off x="-2258" y="-63218"/>
            <a:ext cx="13004801" cy="9753601"/>
          </a:xfrm>
          <a:prstGeom prst="rect">
            <a:avLst/>
          </a:prstGeom>
          <a:ln w="12700">
            <a:miter lim="400000"/>
          </a:ln>
        </p:spPr>
      </p:pic>
      <p:sp>
        <p:nvSpPr>
          <p:cNvPr id="152" name="Shape 152"/>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153" name="Shape 153"/>
          <p:cNvSpPr/>
          <p:nvPr/>
        </p:nvSpPr>
        <p:spPr>
          <a:xfrm>
            <a:off x="1419374" y="495300"/>
            <a:ext cx="8077201" cy="914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5300">
                <a:solidFill>
                  <a:srgbClr val="000000"/>
                </a:solidFill>
              </a:defRPr>
            </a:lvl1pPr>
          </a:lstStyle>
          <a:p>
            <a:r>
              <a:t>The Museum consists of...</a:t>
            </a:r>
          </a:p>
        </p:txBody>
      </p:sp>
      <p:sp>
        <p:nvSpPr>
          <p:cNvPr id="154" name="Shape 154"/>
          <p:cNvSpPr/>
          <p:nvPr/>
        </p:nvSpPr>
        <p:spPr>
          <a:xfrm>
            <a:off x="861606" y="1625600"/>
            <a:ext cx="11658601" cy="6502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140000"/>
              </a:lnSpc>
              <a:buSzPct val="125000"/>
              <a:buChar char="•"/>
              <a:defRPr>
                <a:solidFill>
                  <a:srgbClr val="000000"/>
                </a:solidFill>
              </a:defRPr>
            </a:pPr>
            <a:r>
              <a:t>a Library </a:t>
            </a:r>
          </a:p>
          <a:p>
            <a:pPr marL="342900" lvl="1" indent="0" algn="l">
              <a:lnSpc>
                <a:spcPct val="140000"/>
              </a:lnSpc>
              <a:buSzPct val="125000"/>
              <a:buChar char="•"/>
              <a:defRPr sz="3600">
                <a:solidFill>
                  <a:srgbClr val="A8184B"/>
                </a:solidFill>
              </a:defRPr>
            </a:pPr>
            <a:r>
              <a:t> about 600.000 Books, 6000 ancient Manuscripts</a:t>
            </a:r>
            <a:endParaRPr sz="2400"/>
          </a:p>
          <a:p>
            <a:pPr algn="l">
              <a:lnSpc>
                <a:spcPct val="140000"/>
              </a:lnSpc>
              <a:buSzPct val="125000"/>
              <a:buChar char="•"/>
              <a:defRPr>
                <a:solidFill>
                  <a:srgbClr val="000000"/>
                </a:solidFill>
              </a:defRPr>
            </a:pPr>
            <a:r>
              <a:t>a Historical Archive</a:t>
            </a:r>
            <a:r>
              <a:rPr sz="3600"/>
              <a:t> </a:t>
            </a:r>
          </a:p>
          <a:p>
            <a:pPr marL="342900" lvl="1" indent="0" algn="l">
              <a:lnSpc>
                <a:spcPct val="140000"/>
              </a:lnSpc>
              <a:buSzPct val="125000"/>
              <a:buChar char="•"/>
              <a:defRPr>
                <a:solidFill>
                  <a:srgbClr val="86133E"/>
                </a:solidFill>
              </a:defRPr>
            </a:pPr>
            <a:r>
              <a:rPr sz="3600"/>
              <a:t>15.000 Autographers</a:t>
            </a:r>
          </a:p>
          <a:p>
            <a:pPr algn="l">
              <a:lnSpc>
                <a:spcPct val="140000"/>
              </a:lnSpc>
              <a:buSzPct val="125000"/>
              <a:buChar char="•"/>
              <a:defRPr>
                <a:solidFill>
                  <a:srgbClr val="000000"/>
                </a:solidFill>
              </a:defRPr>
            </a:pPr>
            <a:r>
              <a:t>The German Artist Archive</a:t>
            </a:r>
            <a:r>
              <a:rPr sz="3600"/>
              <a:t> </a:t>
            </a:r>
          </a:p>
          <a:p>
            <a:pPr marL="342900" lvl="1" indent="0" algn="l">
              <a:lnSpc>
                <a:spcPct val="140000"/>
              </a:lnSpc>
              <a:buSzPct val="125000"/>
              <a:buChar char="•"/>
              <a:defRPr>
                <a:solidFill>
                  <a:srgbClr val="A8184B"/>
                </a:solidFill>
              </a:defRPr>
            </a:pPr>
            <a:r>
              <a:rPr sz="3600"/>
              <a:t> two and a half kilometers</a:t>
            </a:r>
          </a:p>
          <a:p>
            <a:pPr algn="l">
              <a:lnSpc>
                <a:spcPct val="140000"/>
              </a:lnSpc>
              <a:buSzPct val="125000"/>
              <a:buChar char="•"/>
              <a:defRPr>
                <a:solidFill>
                  <a:srgbClr val="000000"/>
                </a:solidFill>
              </a:defRPr>
            </a:pPr>
            <a:r>
              <a:t>16 Museum Research Departments </a:t>
            </a:r>
          </a:p>
          <a:p>
            <a:pPr marL="342900" lvl="1" indent="0" algn="l">
              <a:lnSpc>
                <a:spcPct val="140000"/>
              </a:lnSpc>
              <a:buSzPct val="125000"/>
              <a:buChar char="•"/>
              <a:defRPr sz="3600">
                <a:solidFill>
                  <a:srgbClr val="A8184B"/>
                </a:solidFill>
              </a:defRPr>
            </a:pPr>
            <a:r>
              <a:t>Painting, Sculpture, Archaeology etc.</a:t>
            </a:r>
          </a:p>
        </p:txBody>
      </p:sp>
      <p:sp>
        <p:nvSpPr>
          <p:cNvPr id="155" name="Shape 155"/>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56" name="Shape 156"/>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4">
                                            <p:bg/>
                                          </p:spTgt>
                                        </p:tgtEl>
                                        <p:attrNameLst>
                                          <p:attrName>style.visibility</p:attrName>
                                        </p:attrNameLst>
                                      </p:cBhvr>
                                      <p:to>
                                        <p:strVal val="visible"/>
                                      </p:to>
                                    </p:set>
                                    <p:animEffect transition="in" filter="dissolve">
                                      <p:cBhvr>
                                        <p:cTn id="7" dur="1000"/>
                                        <p:tgtEl>
                                          <p:spTgt spid="154">
                                            <p:bg/>
                                          </p:spTgt>
                                        </p:tgtEl>
                                      </p:cBhvr>
                                    </p:animEffect>
                                  </p:childTnLst>
                                </p:cTn>
                              </p:par>
                              <p:par>
                                <p:cTn id="8" presetID="9" presetClass="entr" presetSubtype="0" fill="hold" grpId="1" nodeType="withEffect">
                                  <p:stCondLst>
                                    <p:cond delay="0"/>
                                  </p:stCondLst>
                                  <p:iterate>
                                    <p:tmAbs val="0"/>
                                  </p:iterate>
                                  <p:childTnLst>
                                    <p:set>
                                      <p:cBhvr>
                                        <p:cTn id="9" fill="hold"/>
                                        <p:tgtEl>
                                          <p:spTgt spid="154">
                                            <p:txEl>
                                              <p:pRg st="0" end="0"/>
                                            </p:txEl>
                                          </p:spTgt>
                                        </p:tgtEl>
                                        <p:attrNameLst>
                                          <p:attrName>style.visibility</p:attrName>
                                        </p:attrNameLst>
                                      </p:cBhvr>
                                      <p:to>
                                        <p:strVal val="visible"/>
                                      </p:to>
                                    </p:set>
                                    <p:animEffect transition="in" filter="dissolve">
                                      <p:cBhvr>
                                        <p:cTn id="10" dur="1000"/>
                                        <p:tgtEl>
                                          <p:spTgt spid="154">
                                            <p:txEl>
                                              <p:pRg st="0" end="0"/>
                                            </p:txEl>
                                          </p:spTgt>
                                        </p:tgtEl>
                                      </p:cBhvr>
                                    </p:animEffect>
                                  </p:childTnLst>
                                </p:cTn>
                              </p:par>
                            </p:childTnLst>
                          </p:cTn>
                        </p:par>
                        <p:par>
                          <p:cTn id="11" fill="hold">
                            <p:stCondLst>
                              <p:cond delay="1000"/>
                            </p:stCondLst>
                            <p:childTnLst>
                              <p:par>
                                <p:cTn id="12" presetID="9" presetClass="entr" fill="hold" grpId="1" nodeType="afterEffect">
                                  <p:stCondLst>
                                    <p:cond delay="500"/>
                                  </p:stCondLst>
                                  <p:iterate>
                                    <p:tmAbs val="0"/>
                                  </p:iterate>
                                  <p:childTnLst>
                                    <p:set>
                                      <p:cBhvr>
                                        <p:cTn id="13" fill="hold"/>
                                        <p:tgtEl>
                                          <p:spTgt spid="154">
                                            <p:txEl>
                                              <p:pRg st="1" end="1"/>
                                            </p:txEl>
                                          </p:spTgt>
                                        </p:tgtEl>
                                        <p:attrNameLst>
                                          <p:attrName>style.visibility</p:attrName>
                                        </p:attrNameLst>
                                      </p:cBhvr>
                                      <p:to>
                                        <p:strVal val="visible"/>
                                      </p:to>
                                    </p:set>
                                    <p:animEffect transition="in" filter="dissolve">
                                      <p:cBhvr>
                                        <p:cTn id="14" dur="1000"/>
                                        <p:tgtEl>
                                          <p:spTgt spid="15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1" nodeType="clickEffect">
                                  <p:stCondLst>
                                    <p:cond delay="0"/>
                                  </p:stCondLst>
                                  <p:iterate>
                                    <p:tmAbs val="0"/>
                                  </p:iterate>
                                  <p:childTnLst>
                                    <p:set>
                                      <p:cBhvr>
                                        <p:cTn id="18" fill="hold"/>
                                        <p:tgtEl>
                                          <p:spTgt spid="154">
                                            <p:txEl>
                                              <p:pRg st="2" end="2"/>
                                            </p:txEl>
                                          </p:spTgt>
                                        </p:tgtEl>
                                        <p:attrNameLst>
                                          <p:attrName>style.visibility</p:attrName>
                                        </p:attrNameLst>
                                      </p:cBhvr>
                                      <p:to>
                                        <p:strVal val="visible"/>
                                      </p:to>
                                    </p:set>
                                    <p:animEffect transition="in" filter="dissolve">
                                      <p:cBhvr>
                                        <p:cTn id="19" dur="1000"/>
                                        <p:tgtEl>
                                          <p:spTgt spid="154">
                                            <p:txEl>
                                              <p:pRg st="2" end="2"/>
                                            </p:txEl>
                                          </p:spTgt>
                                        </p:tgtEl>
                                      </p:cBhvr>
                                    </p:animEffect>
                                  </p:childTnLst>
                                </p:cTn>
                              </p:par>
                            </p:childTnLst>
                          </p:cTn>
                        </p:par>
                        <p:par>
                          <p:cTn id="20" fill="hold">
                            <p:stCondLst>
                              <p:cond delay="1000"/>
                            </p:stCondLst>
                            <p:childTnLst>
                              <p:par>
                                <p:cTn id="21" presetID="9" presetClass="entr" fill="hold" grpId="1" nodeType="afterEffect">
                                  <p:stCondLst>
                                    <p:cond delay="500"/>
                                  </p:stCondLst>
                                  <p:iterate>
                                    <p:tmAbs val="0"/>
                                  </p:iterate>
                                  <p:childTnLst>
                                    <p:set>
                                      <p:cBhvr>
                                        <p:cTn id="22" fill="hold"/>
                                        <p:tgtEl>
                                          <p:spTgt spid="154">
                                            <p:txEl>
                                              <p:pRg st="3" end="3"/>
                                            </p:txEl>
                                          </p:spTgt>
                                        </p:tgtEl>
                                        <p:attrNameLst>
                                          <p:attrName>style.visibility</p:attrName>
                                        </p:attrNameLst>
                                      </p:cBhvr>
                                      <p:to>
                                        <p:strVal val="visible"/>
                                      </p:to>
                                    </p:set>
                                    <p:animEffect transition="in" filter="dissolve">
                                      <p:cBhvr>
                                        <p:cTn id="23" dur="1000"/>
                                        <p:tgtEl>
                                          <p:spTgt spid="15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1" nodeType="clickEffect">
                                  <p:stCondLst>
                                    <p:cond delay="0"/>
                                  </p:stCondLst>
                                  <p:iterate>
                                    <p:tmAbs val="0"/>
                                  </p:iterate>
                                  <p:childTnLst>
                                    <p:set>
                                      <p:cBhvr>
                                        <p:cTn id="27" fill="hold"/>
                                        <p:tgtEl>
                                          <p:spTgt spid="154">
                                            <p:txEl>
                                              <p:pRg st="4" end="4"/>
                                            </p:txEl>
                                          </p:spTgt>
                                        </p:tgtEl>
                                        <p:attrNameLst>
                                          <p:attrName>style.visibility</p:attrName>
                                        </p:attrNameLst>
                                      </p:cBhvr>
                                      <p:to>
                                        <p:strVal val="visible"/>
                                      </p:to>
                                    </p:set>
                                    <p:animEffect transition="in" filter="dissolve">
                                      <p:cBhvr>
                                        <p:cTn id="28" dur="1000"/>
                                        <p:tgtEl>
                                          <p:spTgt spid="154">
                                            <p:txEl>
                                              <p:pRg st="4" end="4"/>
                                            </p:txEl>
                                          </p:spTgt>
                                        </p:tgtEl>
                                      </p:cBhvr>
                                    </p:animEffect>
                                  </p:childTnLst>
                                </p:cTn>
                              </p:par>
                            </p:childTnLst>
                          </p:cTn>
                        </p:par>
                        <p:par>
                          <p:cTn id="29" fill="hold">
                            <p:stCondLst>
                              <p:cond delay="1000"/>
                            </p:stCondLst>
                            <p:childTnLst>
                              <p:par>
                                <p:cTn id="30" presetID="9" presetClass="entr" fill="hold" grpId="1" nodeType="afterEffect">
                                  <p:stCondLst>
                                    <p:cond delay="500"/>
                                  </p:stCondLst>
                                  <p:iterate>
                                    <p:tmAbs val="0"/>
                                  </p:iterate>
                                  <p:childTnLst>
                                    <p:set>
                                      <p:cBhvr>
                                        <p:cTn id="31" fill="hold"/>
                                        <p:tgtEl>
                                          <p:spTgt spid="154">
                                            <p:txEl>
                                              <p:pRg st="5" end="5"/>
                                            </p:txEl>
                                          </p:spTgt>
                                        </p:tgtEl>
                                        <p:attrNameLst>
                                          <p:attrName>style.visibility</p:attrName>
                                        </p:attrNameLst>
                                      </p:cBhvr>
                                      <p:to>
                                        <p:strVal val="visible"/>
                                      </p:to>
                                    </p:set>
                                    <p:animEffect transition="in" filter="dissolve">
                                      <p:cBhvr>
                                        <p:cTn id="32" dur="1000"/>
                                        <p:tgtEl>
                                          <p:spTgt spid="15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1" nodeType="clickEffect">
                                  <p:stCondLst>
                                    <p:cond delay="0"/>
                                  </p:stCondLst>
                                  <p:iterate>
                                    <p:tmAbs val="0"/>
                                  </p:iterate>
                                  <p:childTnLst>
                                    <p:set>
                                      <p:cBhvr>
                                        <p:cTn id="36" fill="hold"/>
                                        <p:tgtEl>
                                          <p:spTgt spid="154">
                                            <p:txEl>
                                              <p:pRg st="6" end="6"/>
                                            </p:txEl>
                                          </p:spTgt>
                                        </p:tgtEl>
                                        <p:attrNameLst>
                                          <p:attrName>style.visibility</p:attrName>
                                        </p:attrNameLst>
                                      </p:cBhvr>
                                      <p:to>
                                        <p:strVal val="visible"/>
                                      </p:to>
                                    </p:set>
                                    <p:animEffect transition="in" filter="dissolve">
                                      <p:cBhvr>
                                        <p:cTn id="37" dur="1000"/>
                                        <p:tgtEl>
                                          <p:spTgt spid="154">
                                            <p:txEl>
                                              <p:pRg st="6" end="6"/>
                                            </p:txEl>
                                          </p:spTgt>
                                        </p:tgtEl>
                                      </p:cBhvr>
                                    </p:animEffect>
                                  </p:childTnLst>
                                </p:cTn>
                              </p:par>
                            </p:childTnLst>
                          </p:cTn>
                        </p:par>
                        <p:par>
                          <p:cTn id="38" fill="hold">
                            <p:stCondLst>
                              <p:cond delay="1000"/>
                            </p:stCondLst>
                            <p:childTnLst>
                              <p:par>
                                <p:cTn id="39" presetID="9" presetClass="entr" fill="hold" grpId="1" nodeType="afterEffect">
                                  <p:stCondLst>
                                    <p:cond delay="500"/>
                                  </p:stCondLst>
                                  <p:iterate>
                                    <p:tmAbs val="0"/>
                                  </p:iterate>
                                  <p:childTnLst>
                                    <p:set>
                                      <p:cBhvr>
                                        <p:cTn id="40" fill="hold"/>
                                        <p:tgtEl>
                                          <p:spTgt spid="154">
                                            <p:txEl>
                                              <p:pRg st="7" end="7"/>
                                            </p:txEl>
                                          </p:spTgt>
                                        </p:tgtEl>
                                        <p:attrNameLst>
                                          <p:attrName>style.visibility</p:attrName>
                                        </p:attrNameLst>
                                      </p:cBhvr>
                                      <p:to>
                                        <p:strVal val="visible"/>
                                      </p:to>
                                    </p:set>
                                    <p:animEffect transition="in" filter="dissolve">
                                      <p:cBhvr>
                                        <p:cTn id="41" dur="1000"/>
                                        <p:tgtEl>
                                          <p:spTgt spid="15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pic>
        <p:nvPicPr>
          <p:cNvPr id="158" name="Startbild PPT.jpg"/>
          <p:cNvPicPr>
            <a:picLocks noChangeAspect="1"/>
          </p:cNvPicPr>
          <p:nvPr/>
        </p:nvPicPr>
        <p:blipFill>
          <a:blip r:embed="rId3">
            <a:alphaModFix amt="8000"/>
            <a:extLst/>
          </a:blip>
          <a:srcRect b="2414"/>
          <a:stretch>
            <a:fillRect/>
          </a:stretch>
        </p:blipFill>
        <p:spPr>
          <a:xfrm>
            <a:off x="-2258" y="12982"/>
            <a:ext cx="13004801" cy="9753601"/>
          </a:xfrm>
          <a:prstGeom prst="rect">
            <a:avLst/>
          </a:prstGeom>
          <a:ln w="12700">
            <a:miter lim="400000"/>
          </a:ln>
        </p:spPr>
      </p:pic>
      <p:sp>
        <p:nvSpPr>
          <p:cNvPr id="159" name="Shape 159"/>
          <p:cNvSpPr/>
          <p:nvPr/>
        </p:nvSpPr>
        <p:spPr>
          <a:xfrm>
            <a:off x="1931596" y="127000"/>
            <a:ext cx="9207501" cy="102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5300">
                <a:solidFill>
                  <a:srgbClr val="000000"/>
                </a:solidFill>
              </a:defRPr>
            </a:lvl1pPr>
          </a:lstStyle>
          <a:p>
            <a:r>
              <a:t>A cornucopia of Projects</a:t>
            </a:r>
          </a:p>
        </p:txBody>
      </p:sp>
      <p:sp>
        <p:nvSpPr>
          <p:cNvPr id="160" name="Shape 160"/>
          <p:cNvSpPr/>
          <p:nvPr/>
        </p:nvSpPr>
        <p:spPr>
          <a:xfrm>
            <a:off x="4587854" y="1588365"/>
            <a:ext cx="7990109" cy="290934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algn="l" defTabSz="566674">
              <a:defRPr sz="3686">
                <a:solidFill>
                  <a:srgbClr val="000000"/>
                </a:solidFill>
              </a:defRPr>
            </a:pPr>
            <a:r>
              <a:rPr dirty="0"/>
              <a:t>Nuremberg Goldsmith </a:t>
            </a:r>
          </a:p>
          <a:p>
            <a:pPr algn="l" defTabSz="566674">
              <a:defRPr sz="3686">
                <a:solidFill>
                  <a:srgbClr val="000000"/>
                </a:solidFill>
              </a:defRPr>
            </a:pPr>
            <a:r>
              <a:rPr dirty="0"/>
              <a:t>research project at the Germanisches Nationalmuseum (1997-2005)</a:t>
            </a:r>
          </a:p>
        </p:txBody>
      </p:sp>
      <p:pic>
        <p:nvPicPr>
          <p:cNvPr id="161" name="pasted-image.jpg"/>
          <p:cNvPicPr>
            <a:picLocks noChangeAspect="1"/>
          </p:cNvPicPr>
          <p:nvPr/>
        </p:nvPicPr>
        <p:blipFill>
          <a:blip r:embed="rId4">
            <a:extLst/>
          </a:blip>
          <a:stretch>
            <a:fillRect/>
          </a:stretch>
        </p:blipFill>
        <p:spPr>
          <a:xfrm>
            <a:off x="1793778" y="1813939"/>
            <a:ext cx="2062557" cy="2750077"/>
          </a:xfrm>
          <a:prstGeom prst="rect">
            <a:avLst/>
          </a:prstGeom>
          <a:ln w="12700">
            <a:miter lim="400000"/>
          </a:ln>
        </p:spPr>
      </p:pic>
      <p:pic>
        <p:nvPicPr>
          <p:cNvPr id="162" name="InsertedImage.jpg"/>
          <p:cNvPicPr>
            <a:picLocks noChangeAspect="1"/>
          </p:cNvPicPr>
          <p:nvPr/>
        </p:nvPicPr>
        <p:blipFill>
          <a:blip r:embed="rId5">
            <a:extLst/>
          </a:blip>
          <a:stretch>
            <a:fillRect/>
          </a:stretch>
        </p:blipFill>
        <p:spPr>
          <a:xfrm>
            <a:off x="428796" y="5367177"/>
            <a:ext cx="3418578" cy="2412357"/>
          </a:xfrm>
          <a:prstGeom prst="rect">
            <a:avLst/>
          </a:prstGeom>
          <a:ln w="12700">
            <a:miter lim="400000"/>
          </a:ln>
        </p:spPr>
      </p:pic>
      <p:sp>
        <p:nvSpPr>
          <p:cNvPr id="163" name="Shape 163"/>
          <p:cNvSpPr/>
          <p:nvPr/>
        </p:nvSpPr>
        <p:spPr>
          <a:xfrm>
            <a:off x="4637689" y="5191475"/>
            <a:ext cx="7925614" cy="207849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800">
                <a:solidFill>
                  <a:srgbClr val="000000"/>
                </a:solidFill>
              </a:defRPr>
            </a:lvl1pPr>
          </a:lstStyle>
          <a:p>
            <a:r>
              <a:t>The Early Dürer Research Project at the Germanisches Nationalmuseum (2009-2012)</a:t>
            </a:r>
          </a:p>
        </p:txBody>
      </p:sp>
      <p:sp>
        <p:nvSpPr>
          <p:cNvPr id="164" name="Shape 164"/>
          <p:cNvSpPr>
            <a:spLocks noGrp="1"/>
          </p:cNvSpPr>
          <p:nvPr>
            <p:ph type="sldNum" sz="quarter" idx="4294967295"/>
          </p:nvPr>
        </p:nvSpPr>
        <p:spPr>
          <a:xfrm>
            <a:off x="6559599" y="92583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
        <p:nvSpPr>
          <p:cNvPr id="165" name="Shape 165"/>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66" name="Shape 166"/>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pic>
        <p:nvPicPr>
          <p:cNvPr id="170" name="Startbild PPT.jpg"/>
          <p:cNvPicPr>
            <a:picLocks noChangeAspect="1"/>
          </p:cNvPicPr>
          <p:nvPr/>
        </p:nvPicPr>
        <p:blipFill>
          <a:blip r:embed="rId3">
            <a:alphaModFix amt="8000"/>
            <a:extLst/>
          </a:blip>
          <a:srcRect t="3430"/>
          <a:stretch>
            <a:fillRect/>
          </a:stretch>
        </p:blipFill>
        <p:spPr>
          <a:xfrm>
            <a:off x="-2259" y="617382"/>
            <a:ext cx="13004801" cy="9652000"/>
          </a:xfrm>
          <a:prstGeom prst="rect">
            <a:avLst/>
          </a:prstGeom>
          <a:ln w="12700">
            <a:miter lim="400000"/>
          </a:ln>
        </p:spPr>
      </p:pic>
      <p:sp>
        <p:nvSpPr>
          <p:cNvPr id="171" name="Shape 171"/>
          <p:cNvSpPr/>
          <p:nvPr/>
        </p:nvSpPr>
        <p:spPr>
          <a:xfrm>
            <a:off x="1931596" y="127000"/>
            <a:ext cx="9207501" cy="102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5300">
                <a:solidFill>
                  <a:srgbClr val="000000"/>
                </a:solidFill>
              </a:defRPr>
            </a:lvl1pPr>
          </a:lstStyle>
          <a:p>
            <a:r>
              <a:t>A cornucopia of Projects</a:t>
            </a:r>
          </a:p>
        </p:txBody>
      </p:sp>
      <p:sp>
        <p:nvSpPr>
          <p:cNvPr id="172" name="Shape 172"/>
          <p:cNvSpPr/>
          <p:nvPr/>
        </p:nvSpPr>
        <p:spPr>
          <a:xfrm>
            <a:off x="4417018" y="1269718"/>
            <a:ext cx="8160946" cy="359674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70000" lnSpcReduction="20000"/>
          </a:bodyPr>
          <a:lstStyle/>
          <a:p>
            <a:pPr algn="l"/>
            <a:r>
              <a:rPr lang="de-DE" dirty="0">
                <a:solidFill>
                  <a:schemeClr val="bg1"/>
                </a:solidFill>
              </a:rPr>
              <a:t>GERMAN PANEL PAINTING </a:t>
            </a:r>
          </a:p>
          <a:p>
            <a:pPr algn="l"/>
            <a:r>
              <a:rPr lang="de-DE" dirty="0">
                <a:solidFill>
                  <a:schemeClr val="bg1"/>
                </a:solidFill>
              </a:rPr>
              <a:t>OF THE LATE MIDDLE AGES</a:t>
            </a:r>
          </a:p>
          <a:p>
            <a:pPr algn="l"/>
            <a:endParaRPr lang="de-DE" dirty="0">
              <a:solidFill>
                <a:schemeClr val="bg1"/>
              </a:solidFill>
            </a:endParaRPr>
          </a:p>
          <a:p>
            <a:pPr algn="l"/>
            <a:r>
              <a:rPr lang="de-DE" dirty="0" err="1">
                <a:solidFill>
                  <a:schemeClr val="bg1"/>
                </a:solidFill>
              </a:rPr>
              <a:t>Examination</a:t>
            </a:r>
            <a:r>
              <a:rPr lang="de-DE" dirty="0">
                <a:solidFill>
                  <a:schemeClr val="bg1"/>
                </a:solidFill>
              </a:rPr>
              <a:t> </a:t>
            </a:r>
            <a:r>
              <a:rPr lang="de-DE" dirty="0" err="1">
                <a:solidFill>
                  <a:schemeClr val="bg1"/>
                </a:solidFill>
              </a:rPr>
              <a:t>of</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paintings</a:t>
            </a:r>
            <a:r>
              <a:rPr lang="de-DE" dirty="0">
                <a:solidFill>
                  <a:schemeClr val="bg1"/>
                </a:solidFill>
              </a:rPr>
              <a:t> </a:t>
            </a:r>
          </a:p>
          <a:p>
            <a:pPr algn="l"/>
            <a:r>
              <a:rPr lang="de-DE" dirty="0">
                <a:solidFill>
                  <a:schemeClr val="bg1"/>
                </a:solidFill>
              </a:rPr>
              <a:t>at </a:t>
            </a:r>
            <a:r>
              <a:rPr lang="de-DE" dirty="0" err="1">
                <a:solidFill>
                  <a:schemeClr val="bg1"/>
                </a:solidFill>
              </a:rPr>
              <a:t>the</a:t>
            </a:r>
            <a:r>
              <a:rPr lang="de-DE" dirty="0">
                <a:solidFill>
                  <a:schemeClr val="bg1"/>
                </a:solidFill>
              </a:rPr>
              <a:t> Germanisches </a:t>
            </a:r>
            <a:r>
              <a:rPr lang="de-DE" dirty="0" err="1">
                <a:solidFill>
                  <a:schemeClr val="bg1"/>
                </a:solidFill>
              </a:rPr>
              <a:t>nationalmuseum</a:t>
            </a:r>
            <a:r>
              <a:rPr lang="de-DE" dirty="0">
                <a:solidFill>
                  <a:schemeClr val="bg1"/>
                </a:solidFill>
              </a:rPr>
              <a:t> </a:t>
            </a:r>
          </a:p>
          <a:p>
            <a:pPr algn="l"/>
            <a:r>
              <a:rPr lang="de-DE" dirty="0" err="1">
                <a:solidFill>
                  <a:schemeClr val="bg1"/>
                </a:solidFill>
              </a:rPr>
              <a:t>from</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perspective</a:t>
            </a:r>
            <a:r>
              <a:rPr lang="de-DE" dirty="0">
                <a:solidFill>
                  <a:schemeClr val="bg1"/>
                </a:solidFill>
              </a:rPr>
              <a:t> </a:t>
            </a:r>
            <a:r>
              <a:rPr lang="de-DE" dirty="0" err="1">
                <a:solidFill>
                  <a:schemeClr val="bg1"/>
                </a:solidFill>
              </a:rPr>
              <a:t>of</a:t>
            </a:r>
            <a:r>
              <a:rPr lang="de-DE" dirty="0">
                <a:solidFill>
                  <a:schemeClr val="bg1"/>
                </a:solidFill>
              </a:rPr>
              <a:t> </a:t>
            </a:r>
            <a:r>
              <a:rPr lang="de-DE" dirty="0" err="1">
                <a:solidFill>
                  <a:schemeClr val="bg1"/>
                </a:solidFill>
              </a:rPr>
              <a:t>art</a:t>
            </a:r>
            <a:r>
              <a:rPr lang="de-DE" dirty="0">
                <a:solidFill>
                  <a:schemeClr val="bg1"/>
                </a:solidFill>
              </a:rPr>
              <a:t> </a:t>
            </a:r>
            <a:r>
              <a:rPr lang="de-DE" dirty="0" err="1">
                <a:solidFill>
                  <a:schemeClr val="bg1"/>
                </a:solidFill>
              </a:rPr>
              <a:t>history</a:t>
            </a:r>
            <a:r>
              <a:rPr lang="de-DE" dirty="0">
                <a:solidFill>
                  <a:schemeClr val="bg1"/>
                </a:solidFill>
              </a:rPr>
              <a:t> </a:t>
            </a:r>
          </a:p>
          <a:p>
            <a:pPr algn="l"/>
            <a:r>
              <a:rPr lang="de-DE" dirty="0" err="1">
                <a:solidFill>
                  <a:schemeClr val="bg1"/>
                </a:solidFill>
              </a:rPr>
              <a:t>and</a:t>
            </a:r>
            <a:r>
              <a:rPr lang="de-DE" dirty="0">
                <a:solidFill>
                  <a:schemeClr val="bg1"/>
                </a:solidFill>
              </a:rPr>
              <a:t> </a:t>
            </a:r>
            <a:r>
              <a:rPr lang="de-DE" dirty="0" err="1">
                <a:solidFill>
                  <a:schemeClr val="bg1"/>
                </a:solidFill>
              </a:rPr>
              <a:t>art</a:t>
            </a:r>
            <a:r>
              <a:rPr lang="de-DE" dirty="0">
                <a:solidFill>
                  <a:schemeClr val="bg1"/>
                </a:solidFill>
              </a:rPr>
              <a:t> </a:t>
            </a:r>
            <a:r>
              <a:rPr lang="de-DE" dirty="0" err="1">
                <a:solidFill>
                  <a:schemeClr val="bg1"/>
                </a:solidFill>
              </a:rPr>
              <a:t>technology</a:t>
            </a:r>
            <a:r>
              <a:rPr lang="de-DE" dirty="0">
                <a:solidFill>
                  <a:schemeClr val="bg1"/>
                </a:solidFill>
              </a:rPr>
              <a:t> </a:t>
            </a:r>
          </a:p>
          <a:p>
            <a:pPr algn="l"/>
            <a:endParaRPr lang="de-DE" dirty="0">
              <a:solidFill>
                <a:schemeClr val="bg1"/>
              </a:solidFill>
            </a:endParaRPr>
          </a:p>
          <a:p>
            <a:pPr algn="l"/>
            <a:r>
              <a:rPr lang="is-IS" dirty="0">
                <a:solidFill>
                  <a:schemeClr val="bg1"/>
                </a:solidFill>
              </a:rPr>
              <a:t>2013 - 2018</a:t>
            </a:r>
            <a:endParaRPr dirty="0">
              <a:solidFill>
                <a:schemeClr val="bg1"/>
              </a:solidFill>
            </a:endParaRPr>
          </a:p>
        </p:txBody>
      </p:sp>
      <p:sp>
        <p:nvSpPr>
          <p:cNvPr id="174" name="Shape 174"/>
          <p:cNvSpPr/>
          <p:nvPr/>
        </p:nvSpPr>
        <p:spPr>
          <a:xfrm>
            <a:off x="4534684" y="5547533"/>
            <a:ext cx="7925614" cy="207849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lnSpcReduction="10000"/>
          </a:bodyPr>
          <a:lstStyle>
            <a:lvl1pPr algn="l">
              <a:defRPr sz="3800">
                <a:solidFill>
                  <a:srgbClr val="000000"/>
                </a:solidFill>
              </a:defRPr>
            </a:lvl1pPr>
          </a:lstStyle>
          <a:p>
            <a:r>
              <a:rPr lang="de-DE" sz="3600" dirty="0">
                <a:solidFill>
                  <a:schemeClr val="bg1"/>
                </a:solidFill>
              </a:rPr>
              <a:t>THE COLLECTION OF MUSICAL INSTRUMENTS - RÜCK AS AN EXAMPLE</a:t>
            </a:r>
          </a:p>
          <a:p>
            <a:endParaRPr lang="de-DE" sz="3600" dirty="0">
              <a:solidFill>
                <a:schemeClr val="bg1"/>
              </a:solidFill>
            </a:endParaRPr>
          </a:p>
          <a:p>
            <a:r>
              <a:rPr lang="de-DE" sz="3600" dirty="0"/>
              <a:t>2015 - 2018</a:t>
            </a:r>
            <a:endParaRPr sz="3600" dirty="0">
              <a:solidFill>
                <a:schemeClr val="bg1"/>
              </a:solidFill>
            </a:endParaRPr>
          </a:p>
        </p:txBody>
      </p:sp>
      <p:sp>
        <p:nvSpPr>
          <p:cNvPr id="175" name="Shape 175"/>
          <p:cNvSpPr>
            <a:spLocks noGrp="1"/>
          </p:cNvSpPr>
          <p:nvPr>
            <p:ph type="sldNum" sz="quarter" idx="4294967295"/>
          </p:nvPr>
        </p:nvSpPr>
        <p:spPr>
          <a:xfrm>
            <a:off x="6559599" y="92583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176" name="Shape 176"/>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77" name="Shape 177"/>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238" y="1497057"/>
            <a:ext cx="3049433" cy="3946325"/>
          </a:xfrm>
          <a:prstGeom prst="rect">
            <a:avLst/>
          </a:prstGeom>
        </p:spPr>
      </p:pic>
      <p:pic>
        <p:nvPicPr>
          <p:cNvPr id="4" name="Bild 3"/>
          <p:cNvPicPr>
            <a:picLocks noChangeAspect="1"/>
          </p:cNvPicPr>
          <p:nvPr/>
        </p:nvPicPr>
        <p:blipFill>
          <a:blip r:embed="rId5"/>
          <a:stretch>
            <a:fillRect/>
          </a:stretch>
        </p:blipFill>
        <p:spPr>
          <a:xfrm>
            <a:off x="885238" y="5846702"/>
            <a:ext cx="3297090" cy="26425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pic>
        <p:nvPicPr>
          <p:cNvPr id="192" name="droppedImage-4.tiff"/>
          <p:cNvPicPr>
            <a:picLocks noChangeAspect="1"/>
          </p:cNvPicPr>
          <p:nvPr/>
        </p:nvPicPr>
        <p:blipFill>
          <a:blip r:embed="rId2">
            <a:alphaModFix amt="6000"/>
            <a:extLst/>
          </a:blip>
          <a:srcRect l="1094" r="78" b="13469"/>
          <a:stretch>
            <a:fillRect/>
          </a:stretch>
        </p:blipFill>
        <p:spPr>
          <a:xfrm>
            <a:off x="139700" y="53866"/>
            <a:ext cx="12839700" cy="9483834"/>
          </a:xfrm>
          <a:prstGeom prst="rect">
            <a:avLst/>
          </a:prstGeom>
          <a:ln w="12700">
            <a:miter lim="400000"/>
          </a:ln>
        </p:spPr>
      </p:pic>
      <p:sp>
        <p:nvSpPr>
          <p:cNvPr id="193" name="Shape 193"/>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pic>
        <p:nvPicPr>
          <p:cNvPr id="194" name="droppedImage-small.png"/>
          <p:cNvPicPr>
            <a:picLocks noChangeAspect="1"/>
          </p:cNvPicPr>
          <p:nvPr/>
        </p:nvPicPr>
        <p:blipFill>
          <a:blip r:embed="rId3">
            <a:extLst/>
          </a:blip>
          <a:stretch>
            <a:fillRect/>
          </a:stretch>
        </p:blipFill>
        <p:spPr>
          <a:xfrm rot="1609058">
            <a:off x="1134548" y="1773717"/>
            <a:ext cx="5810068" cy="6962475"/>
          </a:xfrm>
          <a:prstGeom prst="rect">
            <a:avLst/>
          </a:prstGeom>
          <a:ln w="12700">
            <a:miter lim="400000"/>
          </a:ln>
        </p:spPr>
      </p:pic>
      <p:sp>
        <p:nvSpPr>
          <p:cNvPr id="195" name="Shape 195"/>
          <p:cNvSpPr/>
          <p:nvPr/>
        </p:nvSpPr>
        <p:spPr>
          <a:xfrm>
            <a:off x="277609" y="393700"/>
            <a:ext cx="12433301" cy="914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5300">
                <a:solidFill>
                  <a:srgbClr val="000000"/>
                </a:solidFill>
              </a:defRPr>
            </a:lvl1pPr>
          </a:lstStyle>
          <a:p>
            <a:r>
              <a:t>Using fantastic Technologies...</a:t>
            </a:r>
          </a:p>
        </p:txBody>
      </p:sp>
      <p:sp>
        <p:nvSpPr>
          <p:cNvPr id="196" name="Shape 196"/>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97" name="Shape 197"/>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
        <p:nvSpPr>
          <p:cNvPr id="198" name="Shape 198"/>
          <p:cNvSpPr/>
          <p:nvPr/>
        </p:nvSpPr>
        <p:spPr>
          <a:xfrm>
            <a:off x="7643609" y="2089150"/>
            <a:ext cx="5181601" cy="4991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6400">
                <a:solidFill>
                  <a:srgbClr val="A40800"/>
                </a:solidFill>
              </a:defRPr>
            </a:lvl1pPr>
          </a:lstStyle>
          <a:p>
            <a:r>
              <a:t>Project Teams created confusing workspaces</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00" name="Shape 200"/>
          <p:cNvSpPr/>
          <p:nvPr/>
        </p:nvSpPr>
        <p:spPr>
          <a:xfrm>
            <a:off x="1426632" y="2247780"/>
            <a:ext cx="10160001" cy="6680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marL="625341" indent="-625341" algn="l" defTabSz="578358">
              <a:spcBef>
                <a:spcPts val="4100"/>
              </a:spcBef>
              <a:buSzPct val="100000"/>
              <a:buChar char="•"/>
              <a:defRPr sz="4158">
                <a:solidFill>
                  <a:srgbClr val="000000"/>
                </a:solidFill>
              </a:defRPr>
            </a:pPr>
            <a:r>
              <a:rPr dirty="0"/>
              <a:t>Scholarly collections of primary data of objects, architecture, cultural environments etc.</a:t>
            </a:r>
          </a:p>
          <a:p>
            <a:pPr marL="625341" indent="-625341" algn="l" defTabSz="578358">
              <a:spcBef>
                <a:spcPts val="4100"/>
              </a:spcBef>
              <a:buSzPct val="100000"/>
              <a:buChar char="•"/>
              <a:defRPr sz="4158">
                <a:solidFill>
                  <a:srgbClr val="000000"/>
                </a:solidFill>
              </a:defRPr>
            </a:pPr>
            <a:r>
              <a:rPr dirty="0"/>
              <a:t>Scholarly opinions on (museum) objects</a:t>
            </a:r>
          </a:p>
          <a:p>
            <a:pPr marL="625341" indent="-625341" algn="l" defTabSz="578358">
              <a:spcBef>
                <a:spcPts val="4100"/>
              </a:spcBef>
              <a:buSzPct val="100000"/>
              <a:buChar char="•"/>
              <a:defRPr sz="4158">
                <a:solidFill>
                  <a:srgbClr val="000000"/>
                </a:solidFill>
              </a:defRPr>
            </a:pPr>
            <a:r>
              <a:rPr dirty="0"/>
              <a:t>Various scholarly statements &amp; beliefs</a:t>
            </a:r>
          </a:p>
          <a:p>
            <a:pPr marL="625341" indent="-625341" algn="l" defTabSz="578358">
              <a:spcBef>
                <a:spcPts val="4100"/>
              </a:spcBef>
              <a:buSzPct val="100000"/>
              <a:buChar char="•"/>
              <a:defRPr sz="4158">
                <a:solidFill>
                  <a:srgbClr val="000000"/>
                </a:solidFill>
              </a:defRPr>
            </a:pPr>
            <a:r>
              <a:rPr dirty="0"/>
              <a:t>Scholarly classifications, taxonomies</a:t>
            </a:r>
          </a:p>
        </p:txBody>
      </p:sp>
      <p:sp>
        <p:nvSpPr>
          <p:cNvPr id="201" name="Shape 201"/>
          <p:cNvSpPr/>
          <p:nvPr/>
        </p:nvSpPr>
        <p:spPr>
          <a:xfrm>
            <a:off x="736419" y="63380"/>
            <a:ext cx="11519261" cy="193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6000">
                <a:solidFill>
                  <a:srgbClr val="000000"/>
                </a:solidFill>
              </a:defRPr>
            </a:lvl1pPr>
          </a:lstStyle>
          <a:p>
            <a:r>
              <a:rPr lang="de-DE" dirty="0" err="1"/>
              <a:t>What</a:t>
            </a:r>
            <a:r>
              <a:rPr lang="de-DE" dirty="0"/>
              <a:t> </a:t>
            </a:r>
            <a:r>
              <a:rPr lang="de-DE" dirty="0" err="1"/>
              <a:t>did</a:t>
            </a:r>
            <a:r>
              <a:rPr lang="de-DE" dirty="0"/>
              <a:t> </a:t>
            </a:r>
            <a:r>
              <a:rPr lang="de-DE" dirty="0" err="1"/>
              <a:t>those</a:t>
            </a:r>
            <a:r>
              <a:rPr lang="de-DE" dirty="0"/>
              <a:t> </a:t>
            </a:r>
            <a:r>
              <a:rPr lang="de-DE" dirty="0" err="1"/>
              <a:t>Workspaces</a:t>
            </a:r>
            <a:r>
              <a:rPr lang="de-DE" dirty="0"/>
              <a:t> </a:t>
            </a:r>
            <a:r>
              <a:rPr lang="de-DE" dirty="0" err="1"/>
              <a:t>or</a:t>
            </a:r>
            <a:r>
              <a:rPr lang="de-DE" dirty="0"/>
              <a:t> Data Silos </a:t>
            </a:r>
            <a:r>
              <a:rPr lang="de-DE" dirty="0" err="1"/>
              <a:t>contain</a:t>
            </a:r>
            <a:r>
              <a:rPr dirty="0"/>
              <a:t>...?</a:t>
            </a:r>
          </a:p>
        </p:txBody>
      </p:sp>
      <p:sp>
        <p:nvSpPr>
          <p:cNvPr id="202" name="Shape 202"/>
          <p:cNvSpPr>
            <a:spLocks noGrp="1"/>
          </p:cNvSpPr>
          <p:nvPr>
            <p:ph type="sldNum" sz="quarter" idx="4294967295"/>
          </p:nvPr>
        </p:nvSpPr>
        <p:spPr>
          <a:xfrm>
            <a:off x="6521449" y="91821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203" name="Shape 203"/>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04" name="Shape 204"/>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00">
                                            <p:bg/>
                                          </p:spTgt>
                                        </p:tgtEl>
                                        <p:attrNameLst>
                                          <p:attrName>style.visibility</p:attrName>
                                        </p:attrNameLst>
                                      </p:cBhvr>
                                      <p:to>
                                        <p:strVal val="visible"/>
                                      </p:to>
                                    </p:set>
                                    <p:animEffect transition="in" filter="wipe(left)">
                                      <p:cBhvr>
                                        <p:cTn id="7" dur="500"/>
                                        <p:tgtEl>
                                          <p:spTgt spid="200">
                                            <p:bg/>
                                          </p:spTgt>
                                        </p:tgtEl>
                                      </p:cBhvr>
                                    </p:animEffect>
                                  </p:childTnLst>
                                </p:cTn>
                              </p:par>
                              <p:par>
                                <p:cTn id="8" presetID="22" presetClass="entr" presetSubtype="8" fill="hold" grpId="1" nodeType="withEffect">
                                  <p:stCondLst>
                                    <p:cond delay="0"/>
                                  </p:stCondLst>
                                  <p:iterate>
                                    <p:tmAbs val="0"/>
                                  </p:iterate>
                                  <p:childTnLst>
                                    <p:set>
                                      <p:cBhvr>
                                        <p:cTn id="9" fill="hold"/>
                                        <p:tgtEl>
                                          <p:spTgt spid="200">
                                            <p:txEl>
                                              <p:pRg st="0" end="0"/>
                                            </p:txEl>
                                          </p:spTgt>
                                        </p:tgtEl>
                                        <p:attrNameLst>
                                          <p:attrName>style.visibility</p:attrName>
                                        </p:attrNameLst>
                                      </p:cBhvr>
                                      <p:to>
                                        <p:strVal val="visible"/>
                                      </p:to>
                                    </p:set>
                                    <p:animEffect transition="in" filter="wipe(left)">
                                      <p:cBhvr>
                                        <p:cTn id="10" dur="500"/>
                                        <p:tgtEl>
                                          <p:spTgt spid="2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200">
                                            <p:txEl>
                                              <p:pRg st="1" end="1"/>
                                            </p:txEl>
                                          </p:spTgt>
                                        </p:tgtEl>
                                        <p:attrNameLst>
                                          <p:attrName>style.visibility</p:attrName>
                                        </p:attrNameLst>
                                      </p:cBhvr>
                                      <p:to>
                                        <p:strVal val="visible"/>
                                      </p:to>
                                    </p:set>
                                    <p:animEffect transition="in" filter="wipe(left)">
                                      <p:cBhvr>
                                        <p:cTn id="15" dur="500"/>
                                        <p:tgtEl>
                                          <p:spTgt spid="2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200">
                                            <p:txEl>
                                              <p:pRg st="2" end="2"/>
                                            </p:txEl>
                                          </p:spTgt>
                                        </p:tgtEl>
                                        <p:attrNameLst>
                                          <p:attrName>style.visibility</p:attrName>
                                        </p:attrNameLst>
                                      </p:cBhvr>
                                      <p:to>
                                        <p:strVal val="visible"/>
                                      </p:to>
                                    </p:set>
                                    <p:animEffect transition="in" filter="wipe(left)">
                                      <p:cBhvr>
                                        <p:cTn id="20" dur="500"/>
                                        <p:tgtEl>
                                          <p:spTgt spid="20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200">
                                            <p:txEl>
                                              <p:pRg st="3" end="3"/>
                                            </p:txEl>
                                          </p:spTgt>
                                        </p:tgtEl>
                                        <p:attrNameLst>
                                          <p:attrName>style.visibility</p:attrName>
                                        </p:attrNameLst>
                                      </p:cBhvr>
                                      <p:to>
                                        <p:strVal val="visible"/>
                                      </p:to>
                                    </p:set>
                                    <p:animEffect transition="in" filter="wipe(left)">
                                      <p:cBhvr>
                                        <p:cTn id="25" dur="500"/>
                                        <p:tgtEl>
                                          <p:spTgt spid="2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build="p" bldLvl="5" animBg="1" advAuto="0"/>
    </p:bldLst>
  </p:timing>
</p:sld>
</file>

<file path=ppt/theme/theme1.xml><?xml version="1.0" encoding="utf-8"?>
<a:theme xmlns:a="http://schemas.openxmlformats.org/drawingml/2006/main" name="Black">
  <a:themeElements>
    <a:clrScheme name="Black">
      <a:dk1>
        <a:srgbClr val="000000"/>
      </a:dk1>
      <a:lt1>
        <a:srgbClr val="FFFFFF"/>
      </a:lt1>
      <a:dk2>
        <a:srgbClr val="42464D"/>
      </a:dk2>
      <a:lt2>
        <a:srgbClr val="D4D6D9"/>
      </a:lt2>
      <a:accent1>
        <a:srgbClr val="094EB3"/>
      </a:accent1>
      <a:accent2>
        <a:srgbClr val="1B8D14"/>
      </a:accent2>
      <a:accent3>
        <a:srgbClr val="00979C"/>
      </a:accent3>
      <a:accent4>
        <a:srgbClr val="442EB4"/>
      </a:accent4>
      <a:accent5>
        <a:srgbClr val="830B13"/>
      </a:accent5>
      <a:accent6>
        <a:srgbClr val="AD6D1E"/>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16200000" rotWithShape="0">
              <a:srgbClr val="000000">
                <a:alpha val="50000"/>
              </a:srgbClr>
            </a:outerShdw>
          </a:effectLst>
        </a:effectStyle>
        <a:effectStyle>
          <a:effectLst/>
        </a:effectStyle>
        <a:effectStyle>
          <a:effectLst>
            <a:outerShdw blurRad="76200" dist="25400" dir="54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40990"/>
                <a:satOff val="9432"/>
                <a:lumOff val="-16714"/>
              </a:schemeClr>
            </a:gs>
          </a:gsLst>
          <a:lin ang="5400000" scaled="0"/>
        </a:gradFill>
        <a:ln w="12700" cap="flat">
          <a:noFill/>
          <a:miter lim="400000"/>
        </a:ln>
        <a:effectLst>
          <a:outerShdw blurRad="50800" dist="127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1463B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2464D"/>
      </a:dk2>
      <a:lt2>
        <a:srgbClr val="D4D6D9"/>
      </a:lt2>
      <a:accent1>
        <a:srgbClr val="094EB3"/>
      </a:accent1>
      <a:accent2>
        <a:srgbClr val="1B8D14"/>
      </a:accent2>
      <a:accent3>
        <a:srgbClr val="00979C"/>
      </a:accent3>
      <a:accent4>
        <a:srgbClr val="442EB4"/>
      </a:accent4>
      <a:accent5>
        <a:srgbClr val="830B13"/>
      </a:accent5>
      <a:accent6>
        <a:srgbClr val="AD6D1E"/>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16200000" rotWithShape="0">
              <a:srgbClr val="000000">
                <a:alpha val="50000"/>
              </a:srgbClr>
            </a:outerShdw>
          </a:effectLst>
        </a:effectStyle>
        <a:effectStyle>
          <a:effectLst/>
        </a:effectStyle>
        <a:effectStyle>
          <a:effectLst>
            <a:outerShdw blurRad="76200" dist="25400" dir="54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40990"/>
                <a:satOff val="9432"/>
                <a:lumOff val="-16714"/>
              </a:schemeClr>
            </a:gs>
          </a:gsLst>
          <a:lin ang="5400000" scaled="0"/>
        </a:gradFill>
        <a:ln w="12700" cap="flat">
          <a:noFill/>
          <a:miter lim="400000"/>
        </a:ln>
        <a:effectLst>
          <a:outerShdw blurRad="50800" dist="127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1463B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1370</Words>
  <Application>Microsoft Office PowerPoint</Application>
  <PresentationFormat>Custom</PresentationFormat>
  <Paragraphs>271</Paragraphs>
  <Slides>45</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 Unicode MS</vt:lpstr>
      <vt:lpstr>Arial</vt:lpstr>
      <vt:lpstr>Damascus Regular</vt:lpstr>
      <vt:lpstr>Helvetica</vt:lpstr>
      <vt:lpstr>Helvetica Light</vt:lpstr>
      <vt:lpstr>Helvetica Neue</vt:lpstr>
      <vt:lpstr>Times New Roman</vt:lpstr>
      <vt:lpstr>Trebuchet MS</vt:lpstr>
      <vt:lpstr>Verdana</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Observations</vt:lpstr>
      <vt:lpstr>PowerPoint Presentation</vt:lpstr>
      <vt:lpstr>20 years ago - it was so easy ...</vt:lpstr>
      <vt:lpstr>But today - Things might be more difficult ...</vt:lpstr>
      <vt:lpstr>Turning such a Data-Silo to a "living" Archive one should use ..</vt:lpstr>
      <vt:lpstr>PowerPoint Presentation</vt:lpstr>
      <vt:lpstr>PowerPoint Presentation</vt:lpstr>
      <vt:lpstr>The WissKI Solution</vt:lpstr>
      <vt:lpstr>PowerPoint Presentation</vt:lpstr>
      <vt:lpstr>Requirements</vt:lpstr>
      <vt:lpstr>Semantic Implementation Objectives</vt:lpstr>
      <vt:lpstr>WissKI has two UIs</vt:lpstr>
      <vt:lpstr>General Technical Issues</vt:lpstr>
      <vt:lpstr>PowerPoint Presentation</vt:lpstr>
      <vt:lpstr>Software Infrastructure</vt:lpstr>
      <vt:lpstr>System Architecture</vt:lpstr>
      <vt:lpstr>Local Knowledge Integration</vt:lpstr>
      <vt:lpstr>Global Knowledge Integration Creating Inter-WissKIs transdisciplinary &amp; over-institutional via Internet</vt:lpstr>
      <vt:lpstr>PowerPoint Presentation</vt:lpstr>
      <vt:lpstr>Information Integration</vt:lpstr>
      <vt:lpstr>Synchronising Expedition Itineraries with collected Objects</vt:lpstr>
      <vt:lpstr>Climatic Change Hunters in the Snow  (P. Breughel the Elder, 1565, KHM Wien: Inv. No.GG1838)</vt:lpstr>
      <vt:lpstr>PowerPoint Presentation</vt:lpstr>
      <vt:lpstr>WissKI Wrap-Up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Delmas-Glass, Emmanuelle</dc:creator>
  <cp:lastModifiedBy>Delmas-Glass, Emmanuelle</cp:lastModifiedBy>
  <cp:revision>11</cp:revision>
  <dcterms:modified xsi:type="dcterms:W3CDTF">2016-08-15T01:55:09Z</dcterms:modified>
</cp:coreProperties>
</file>