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20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2753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3668216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557233"/>
            <a:ext cx="8520600" cy="264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4299000"/>
            <a:ext cx="8520600" cy="14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3307400"/>
            <a:ext cx="8114400" cy="326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987833"/>
            <a:ext cx="2808000" cy="410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3974833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56449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idoc-crm.org/special_interest_members.html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idoc-crm.org/special_interest_meetings.html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cidoc-crm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report and current focus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CIDOC CRM SIG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CIDOC Annual General Meeting 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Milan, 6</a:t>
            </a:r>
            <a:r>
              <a:rPr lang="en-US" sz="3200" b="0" i="0" u="none" strike="noStrike" cap="none" baseline="30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July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CIDOC CRM SIG People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340775"/>
            <a:ext cx="8367300" cy="496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Martin Doerr FORTH, Greece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</a:pPr>
            <a:endParaRPr sz="2240"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Deputy-chairs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</a:pPr>
            <a:endParaRPr sz="2240"/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Dominic Oldman,  British Museum, UK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Christian-Emil Ore, Univ. of Oslo, Norway</a:t>
            </a:r>
          </a:p>
          <a:p>
            <a:pPr marL="0" marR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endParaRPr sz="1960"/>
          </a:p>
          <a:p>
            <a:pPr marL="0" marR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endParaRPr sz="1960"/>
          </a:p>
          <a:p>
            <a:pPr marL="0" marR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endParaRPr sz="1960"/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en-US" sz="2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than 100 members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lang="en-US" sz="196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http://cidoc-crm.org/special_interest_members.html</a:t>
            </a:r>
            <a:r>
              <a:rPr lang="en-US"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None/>
            </a:pPr>
            <a:endParaRPr sz="1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Shape 70" descr="MartinDoer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700" y="1340775"/>
            <a:ext cx="1143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 descr="Dominic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8650" y="2935350"/>
            <a:ext cx="130492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ore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3425" y="2935348"/>
            <a:ext cx="983363" cy="146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CIDOC CRM Meetings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08975" y="1651500"/>
            <a:ext cx="6015900" cy="491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27939" rtl="0">
              <a:lnSpc>
                <a:spcPct val="80000"/>
              </a:lnSpc>
              <a:spcBef>
                <a:spcPts val="448"/>
              </a:spcBef>
              <a:buSzPct val="100000"/>
            </a:pPr>
            <a:r>
              <a:rPr lang="en-US" sz="1800" b="1"/>
              <a:t>3 Time Annually</a:t>
            </a:r>
          </a:p>
          <a:p>
            <a:pPr lvl="0" indent="27939" rtl="0">
              <a:lnSpc>
                <a:spcPct val="80000"/>
              </a:lnSpc>
              <a:spcBef>
                <a:spcPts val="448"/>
              </a:spcBef>
              <a:buSzPct val="100000"/>
            </a:pPr>
            <a:r>
              <a:rPr lang="en-US" sz="1800" b="1"/>
              <a:t>Meetings 2015-16</a:t>
            </a:r>
          </a:p>
          <a:p>
            <a:pPr lvl="1" rtl="0">
              <a:lnSpc>
                <a:spcPct val="80000"/>
              </a:lnSpc>
              <a:spcBef>
                <a:spcPts val="392"/>
              </a:spcBef>
              <a:buSzPct val="100000"/>
            </a:pPr>
            <a:r>
              <a:rPr lang="en-US" sz="1800" b="1"/>
              <a:t>Oxford, UK</a:t>
            </a:r>
            <a:r>
              <a:rPr lang="en-US" sz="1800"/>
              <a:t> (9 February - 12 February, 2015)</a:t>
            </a:r>
          </a:p>
          <a:p>
            <a:pPr lvl="1" rtl="0">
              <a:lnSpc>
                <a:spcPct val="80000"/>
              </a:lnSpc>
              <a:spcBef>
                <a:spcPts val="392"/>
              </a:spcBef>
              <a:buSzPct val="100000"/>
            </a:pPr>
            <a:r>
              <a:rPr lang="en-US" sz="1800" b="1"/>
              <a:t>Nuremberg, Germany</a:t>
            </a:r>
            <a:r>
              <a:rPr lang="en-US" sz="1800"/>
              <a:t>  (19 May - 22 May, 2015)</a:t>
            </a:r>
          </a:p>
          <a:p>
            <a:pPr lvl="1" rtl="0">
              <a:lnSpc>
                <a:spcPct val="80000"/>
              </a:lnSpc>
              <a:spcBef>
                <a:spcPts val="392"/>
              </a:spcBef>
              <a:buSzPct val="100000"/>
            </a:pPr>
            <a:r>
              <a:rPr lang="en-US" sz="1800" b="1"/>
              <a:t>Heraklion, Greece</a:t>
            </a:r>
            <a:r>
              <a:rPr lang="en-US" sz="1800"/>
              <a:t>  (6 – 9  October, 2015)</a:t>
            </a:r>
          </a:p>
          <a:p>
            <a:pPr lvl="1" rtl="0">
              <a:lnSpc>
                <a:spcPct val="80000"/>
              </a:lnSpc>
              <a:spcBef>
                <a:spcPts val="392"/>
              </a:spcBef>
              <a:buSzPct val="100000"/>
            </a:pPr>
            <a:r>
              <a:rPr lang="en-US" sz="1800" b="1"/>
              <a:t>Prato, Italy</a:t>
            </a:r>
            <a:r>
              <a:rPr lang="en-US" sz="1800"/>
              <a:t> (24 – 26 February, 2016)</a:t>
            </a:r>
          </a:p>
          <a:p>
            <a:pPr lvl="1" rtl="0">
              <a:lnSpc>
                <a:spcPct val="80000"/>
              </a:lnSpc>
              <a:spcBef>
                <a:spcPts val="392"/>
              </a:spcBef>
              <a:buSzPct val="100000"/>
            </a:pPr>
            <a:r>
              <a:rPr lang="en-US" sz="1800" b="1"/>
              <a:t>Heraklion, Greece</a:t>
            </a:r>
            <a:r>
              <a:rPr lang="en-US" sz="1800"/>
              <a:t>  (1 – 4 August, 2016)</a:t>
            </a:r>
          </a:p>
          <a:p>
            <a:pPr lvl="0">
              <a:lnSpc>
                <a:spcPct val="80000"/>
              </a:lnSpc>
              <a:spcBef>
                <a:spcPts val="448"/>
              </a:spcBef>
              <a:buSzPct val="100000"/>
            </a:pPr>
            <a:r>
              <a:rPr lang="en-US" sz="1800"/>
              <a:t>Complete list of meetings</a:t>
            </a:r>
          </a:p>
          <a:p>
            <a:pPr lvl="1" indent="467360" rtl="0">
              <a:lnSpc>
                <a:spcPct val="80000"/>
              </a:lnSpc>
              <a:spcBef>
                <a:spcPts val="392"/>
              </a:spcBef>
              <a:buSzPct val="100000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http://cidoc-crm.org/special_interest_meetings.html</a:t>
            </a:r>
            <a:r>
              <a:rPr lang="en-US" sz="1800"/>
              <a:t> </a:t>
            </a:r>
          </a:p>
        </p:txBody>
      </p:sp>
      <p:pic>
        <p:nvPicPr>
          <p:cNvPr id="79" name="Shape 79" descr="United_Kingdom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4475" y="1727700"/>
            <a:ext cx="1851174" cy="9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Italy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4474" y="3905216"/>
            <a:ext cx="1799924" cy="119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Germany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4474" y="2723900"/>
            <a:ext cx="1851174" cy="111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Greece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4474" y="5174930"/>
            <a:ext cx="1799924" cy="1201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1" y="274637"/>
            <a:ext cx="8772333" cy="1143000"/>
          </a:xfrm>
        </p:spPr>
        <p:txBody>
          <a:bodyPr/>
          <a:lstStyle/>
          <a:p>
            <a:r>
              <a:rPr lang="en-US" sz="3600" i="1" dirty="0" smtClean="0">
                <a:latin typeface="Arial" charset="0"/>
              </a:rPr>
              <a:t>The CIDOC </a:t>
            </a:r>
            <a:r>
              <a:rPr lang="en-US" sz="3600" i="1" dirty="0">
                <a:latin typeface="Arial" charset="0"/>
              </a:rPr>
              <a:t>Conceptual Reference Model</a:t>
            </a:r>
            <a:r>
              <a:rPr lang="en-US" sz="36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114" y="1600200"/>
            <a:ext cx="4679685" cy="4526100"/>
          </a:xfrm>
        </p:spPr>
        <p:txBody>
          <a:bodyPr/>
          <a:lstStyle/>
          <a:p>
            <a:pPr lvl="1" eaLnBrk="1" hangingPunct="1">
              <a:spcAft>
                <a:spcPct val="10000"/>
              </a:spcAft>
              <a:buFont typeface="Courier New"/>
              <a:buChar char="o"/>
            </a:pPr>
            <a:r>
              <a:rPr lang="en-US" sz="1800" dirty="0" smtClean="0">
                <a:latin typeface="Arial" charset="0"/>
              </a:rPr>
              <a:t>A </a:t>
            </a:r>
            <a:r>
              <a:rPr lang="en-US" sz="1800" dirty="0">
                <a:solidFill>
                  <a:srgbClr val="CC0066"/>
                </a:solidFill>
                <a:latin typeface="Arial" charset="0"/>
              </a:rPr>
              <a:t>collaboration</a:t>
            </a:r>
            <a:r>
              <a:rPr lang="en-US" sz="1800" dirty="0">
                <a:latin typeface="Arial" charset="0"/>
              </a:rPr>
              <a:t> with the International Council of Museums</a:t>
            </a:r>
          </a:p>
          <a:p>
            <a:pPr lvl="1" eaLnBrk="1" hangingPunct="1">
              <a:spcAft>
                <a:spcPct val="10000"/>
              </a:spcAft>
              <a:buFont typeface="Courier New"/>
              <a:buChar char="o"/>
            </a:pPr>
            <a:r>
              <a:rPr lang="en-US" sz="1800" dirty="0">
                <a:latin typeface="Arial" charset="0"/>
              </a:rPr>
              <a:t> An ontology of +- 86 classes and 137 properties for </a:t>
            </a:r>
            <a:r>
              <a:rPr lang="en-US" sz="1800" dirty="0">
                <a:solidFill>
                  <a:srgbClr val="CC0066"/>
                </a:solidFill>
                <a:latin typeface="Arial" charset="0"/>
              </a:rPr>
              <a:t>culture</a:t>
            </a:r>
            <a:r>
              <a:rPr lang="en-US" sz="1800" dirty="0">
                <a:latin typeface="Arial" charset="0"/>
              </a:rPr>
              <a:t> and </a:t>
            </a:r>
            <a:r>
              <a:rPr lang="en-US" sz="1800" dirty="0">
                <a:solidFill>
                  <a:srgbClr val="CC0066"/>
                </a:solidFill>
                <a:latin typeface="Arial" charset="0"/>
              </a:rPr>
              <a:t>more</a:t>
            </a:r>
          </a:p>
          <a:p>
            <a:pPr lvl="1" eaLnBrk="1" hangingPunct="1">
              <a:spcAft>
                <a:spcPct val="10000"/>
              </a:spcAft>
              <a:buFont typeface="Courier New"/>
              <a:buChar char="o"/>
            </a:pPr>
            <a:r>
              <a:rPr lang="en-US" sz="18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With the capacity to </a:t>
            </a:r>
            <a:r>
              <a:rPr lang="en-US" sz="1800" dirty="0">
                <a:solidFill>
                  <a:srgbClr val="CC0066"/>
                </a:solidFill>
                <a:latin typeface="Arial" charset="0"/>
              </a:rPr>
              <a:t>explain</a:t>
            </a:r>
            <a:r>
              <a:rPr lang="en-US" sz="1800" dirty="0">
                <a:latin typeface="Arial" charset="0"/>
              </a:rPr>
              <a:t> hundreds of (meta)data formats</a:t>
            </a:r>
          </a:p>
          <a:p>
            <a:pPr lvl="1" eaLnBrk="1" hangingPunct="1">
              <a:spcAft>
                <a:spcPct val="10000"/>
              </a:spcAft>
              <a:buFont typeface="Courier New"/>
              <a:buChar char="o"/>
            </a:pPr>
            <a:r>
              <a:rPr lang="en-US" sz="1800" dirty="0">
                <a:latin typeface="Arial" charset="0"/>
              </a:rPr>
              <a:t> International standard since 2006 - ISO 21127:2006, Renewed, 2014</a:t>
            </a:r>
          </a:p>
          <a:p>
            <a:pPr lvl="1" eaLnBrk="1" hangingPunct="1">
              <a:spcAft>
                <a:spcPct val="10000"/>
              </a:spcAft>
              <a:buFont typeface="Courier New"/>
              <a:buChar char="o"/>
            </a:pPr>
            <a:r>
              <a:rPr lang="en-US" sz="1800" dirty="0" smtClean="0">
                <a:latin typeface="Arial" charset="0"/>
              </a:rPr>
              <a:t> Event </a:t>
            </a:r>
            <a:r>
              <a:rPr lang="en-US" sz="1800" dirty="0">
                <a:latin typeface="Arial" charset="0"/>
              </a:rPr>
              <a:t>centric model</a:t>
            </a:r>
            <a:r>
              <a:rPr lang="en-US" sz="2400" dirty="0">
                <a:latin typeface="Arial" charset="0"/>
              </a:rPr>
              <a:t>	</a:t>
            </a:r>
          </a:p>
          <a:p>
            <a:endParaRPr lang="en-US" dirty="0"/>
          </a:p>
        </p:txBody>
      </p:sp>
      <p:pic>
        <p:nvPicPr>
          <p:cNvPr id="5" name="Picture 4" descr="CIDOC-CRM-FamilyOfMod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" y="1600200"/>
            <a:ext cx="4479428" cy="42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3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Update of Activities</a:t>
            </a:r>
          </a:p>
        </p:txBody>
      </p:sp>
      <p:sp>
        <p:nvSpPr>
          <p:cNvPr id="88" name="Shape 88"/>
          <p:cNvSpPr/>
          <p:nvPr/>
        </p:nvSpPr>
        <p:spPr>
          <a:xfrm>
            <a:off x="786625" y="2128725"/>
            <a:ext cx="7826700" cy="101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buSzPct val="100000"/>
              <a:buAutoNum type="arabicPeriod"/>
            </a:pPr>
            <a:r>
              <a:rPr lang="en-US" sz="2400" b="1"/>
              <a:t>Enabling Technologies</a:t>
            </a:r>
          </a:p>
        </p:txBody>
      </p:sp>
      <p:sp>
        <p:nvSpPr>
          <p:cNvPr id="89" name="Shape 89"/>
          <p:cNvSpPr/>
          <p:nvPr/>
        </p:nvSpPr>
        <p:spPr>
          <a:xfrm>
            <a:off x="786625" y="3489675"/>
            <a:ext cx="7826700" cy="101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2. Methodology / Training</a:t>
            </a:r>
          </a:p>
        </p:txBody>
      </p:sp>
      <p:sp>
        <p:nvSpPr>
          <p:cNvPr id="90" name="Shape 90"/>
          <p:cNvSpPr/>
          <p:nvPr/>
        </p:nvSpPr>
        <p:spPr>
          <a:xfrm>
            <a:off x="786625" y="4850625"/>
            <a:ext cx="7826700" cy="1016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/>
              <a:t>3. Thematic Research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Enabling Technologies</a:t>
            </a:r>
          </a:p>
        </p:txBody>
      </p:sp>
      <p:pic>
        <p:nvPicPr>
          <p:cNvPr id="96" name="Shape 96" descr="Screen Shot 2016-07-05 at 9.16.54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49" y="2288125"/>
            <a:ext cx="3400423" cy="283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Screen Shot 2016-07-06 at 4.23.43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3174" y="2081313"/>
            <a:ext cx="3400422" cy="178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Screen Shot 2016-07-06 at 4.27.02 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4701" y="4528225"/>
            <a:ext cx="5671750" cy="21466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604350" y="1221400"/>
            <a:ext cx="8277600" cy="6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Collaborating in supporting Semantic Data Mapping, Transformation, Query and Management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71500" y="1866100"/>
            <a:ext cx="2743200" cy="6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/>
              <a:t>3M Mapping Memory Manager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3961425" y="4079800"/>
            <a:ext cx="4805400" cy="6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/>
              <a:t>WissKi Research Environment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5592000" y="1796900"/>
            <a:ext cx="1793700" cy="43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/>
              <a:t>ResearchSpace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Methodology / Training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96910" y="1341225"/>
            <a:ext cx="4781290" cy="518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>
              <a:spcBef>
                <a:spcPts val="0"/>
              </a:spcBef>
              <a:buSzPct val="100000"/>
            </a:pPr>
            <a:r>
              <a:rPr lang="en-US" sz="2200" dirty="0"/>
              <a:t>Workshops on Method in Knowledge Engineering</a:t>
            </a:r>
          </a:p>
          <a:p>
            <a:pPr marL="457200" lvl="0" indent="-406400">
              <a:spcBef>
                <a:spcPts val="0"/>
              </a:spcBef>
              <a:buSzPct val="100000"/>
            </a:pPr>
            <a:r>
              <a:rPr lang="en-US" sz="2200" dirty="0"/>
              <a:t>First Order Logic Representation of CRM</a:t>
            </a:r>
            <a:br>
              <a:rPr lang="en-US" sz="2200" dirty="0"/>
            </a:br>
            <a:r>
              <a:rPr lang="en-US" sz="2200" dirty="0"/>
              <a:t>(C. </a:t>
            </a:r>
            <a:r>
              <a:rPr lang="en-US" sz="2200" dirty="0" err="1"/>
              <a:t>Meghini</a:t>
            </a:r>
            <a:r>
              <a:rPr lang="en-US" sz="2200" dirty="0"/>
              <a:t>)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200" dirty="0"/>
              <a:t>Development of Training Materials for Dissemination of CRM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 dirty="0"/>
              <a:t>What is a good concept? 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 dirty="0"/>
              <a:t>Mapping Workshops</a:t>
            </a:r>
          </a:p>
          <a:p>
            <a:pPr marL="914400" lvl="1" indent="-381000" rtl="0">
              <a:spcBef>
                <a:spcPts val="0"/>
              </a:spcBef>
              <a:buSzPct val="100000"/>
            </a:pPr>
            <a:r>
              <a:rPr lang="en-US" sz="2400" dirty="0"/>
              <a:t>CRM Game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169975" y="1302375"/>
            <a:ext cx="3807900" cy="2205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u="sng"/>
              <a:t>P17 was motivated by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P17(x,y) ⊃ E7(x)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P17(x,y) ⊃ E1(y)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/>
              <a:t>P17 (x,y) ⊃ P15(x,y)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0" name="Shape 110"/>
          <p:cNvGrpSpPr/>
          <p:nvPr/>
        </p:nvGrpSpPr>
        <p:grpSpPr>
          <a:xfrm>
            <a:off x="5169739" y="3752351"/>
            <a:ext cx="3788532" cy="2665411"/>
            <a:chOff x="5257274" y="637099"/>
            <a:chExt cx="3402975" cy="2135575"/>
          </a:xfrm>
        </p:grpSpPr>
        <p:pic>
          <p:nvPicPr>
            <p:cNvPr id="111" name="Shape 1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57274" y="637099"/>
              <a:ext cx="1477155" cy="1639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Shape 1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08083" y="1154696"/>
              <a:ext cx="1477156" cy="1617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Shape 113"/>
            <p:cNvPicPr preferRelativeResize="0"/>
            <p:nvPr/>
          </p:nvPicPr>
          <p:blipFill rotWithShape="1">
            <a:blip r:embed="rId5">
              <a:alphaModFix/>
            </a:blip>
            <a:srcRect l="684" t="38565" r="52784" b="15374"/>
            <a:stretch/>
          </p:blipFill>
          <p:spPr>
            <a:xfrm>
              <a:off x="7225915" y="647926"/>
              <a:ext cx="1434334" cy="16179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Topics</a:t>
            </a:r>
          </a:p>
        </p:txBody>
      </p:sp>
      <p:sp>
        <p:nvSpPr>
          <p:cNvPr id="119" name="Shape 119"/>
          <p:cNvSpPr/>
          <p:nvPr/>
        </p:nvSpPr>
        <p:spPr>
          <a:xfrm>
            <a:off x="299000" y="1261575"/>
            <a:ext cx="4215900" cy="264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 u="sng"/>
              <a:t>Semantics of Creative Processes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-US" sz="1600"/>
              <a:t>Extensions of FRBRoo work in new domains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-US" sz="1600"/>
              <a:t>DoReMus - music documentation collaboration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-US" sz="1600"/>
              <a:t>Documentation of architecture as creative process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99000" y="4066750"/>
            <a:ext cx="4215900" cy="243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 u="sng"/>
              <a:t>Archaeology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Continued work on CRMArchaeo and CRMBa standards</a:t>
            </a:r>
            <a:br>
              <a:rPr lang="en-US" sz="1600"/>
            </a:br>
            <a:r>
              <a:rPr lang="en-US" sz="1600"/>
              <a:t>Application in Ariadne Project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-US" sz="1600"/>
              <a:t>New work begun on extension for archaeological survey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677975" y="4066750"/>
            <a:ext cx="4215900" cy="2436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 u="sng"/>
              <a:t>Research Infrastructures (Collaboration)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-US" sz="1600"/>
              <a:t>Wisski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-US" sz="1600"/>
              <a:t>Research Space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-US" sz="1600"/>
              <a:t>Parthenos Project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677975" y="1261575"/>
            <a:ext cx="4215900" cy="264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600" b="1" u="sng"/>
              <a:t>Argumentation and Provenance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n-US" sz="1600"/>
              <a:t>CRMinf</a:t>
            </a:r>
          </a:p>
          <a:p>
            <a:pPr marL="457200" lvl="0" indent="-330200">
              <a:spcBef>
                <a:spcPts val="0"/>
              </a:spcBef>
              <a:buSzPct val="100000"/>
              <a:buChar char="●"/>
            </a:pPr>
            <a:r>
              <a:rPr lang="en-US" sz="1600"/>
              <a:t>Investigation into building implementation tools for building structured argumentation datasets</a:t>
            </a:r>
          </a:p>
          <a:p>
            <a:pPr lvl="0">
              <a:spcBef>
                <a:spcPts val="0"/>
              </a:spcBef>
              <a:buNone/>
            </a:pPr>
            <a:endParaRPr sz="1600"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Welcome to all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00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http://www.cidoc-crm.org/</a:t>
            </a:r>
            <a:r>
              <a:rPr lang="en-US"/>
              <a:t>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609600" y="55681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Macintosh PowerPoint</Application>
  <PresentationFormat>On-screen Show (4:3)</PresentationFormat>
  <Paragraphs>84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Proxima Nova</vt:lpstr>
      <vt:lpstr>Alfa Slab One</vt:lpstr>
      <vt:lpstr>gameday</vt:lpstr>
      <vt:lpstr>Annual report and current focus CIDOC CRM SIG</vt:lpstr>
      <vt:lpstr>CIDOC CRM SIG People</vt:lpstr>
      <vt:lpstr>CIDOC CRM Meetings</vt:lpstr>
      <vt:lpstr>The CIDOC Conceptual Reference Model  </vt:lpstr>
      <vt:lpstr>Update of Activities</vt:lpstr>
      <vt:lpstr>Enabling Technologies</vt:lpstr>
      <vt:lpstr>Methodology / Training</vt:lpstr>
      <vt:lpstr>Topics</vt:lpstr>
      <vt:lpstr>Welcome to 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and current focus CIDOC CRM SIG</dc:title>
  <cp:lastModifiedBy>George Bruseker</cp:lastModifiedBy>
  <cp:revision>1</cp:revision>
  <dcterms:modified xsi:type="dcterms:W3CDTF">2016-07-06T11:50:17Z</dcterms:modified>
</cp:coreProperties>
</file>