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402" r:id="rId3"/>
    <p:sldId id="396" r:id="rId4"/>
    <p:sldId id="403" r:id="rId5"/>
  </p:sldIdLst>
  <p:sldSz cx="9144000" cy="6858000" type="screen4x3"/>
  <p:notesSz cx="7099300" cy="102346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82450" autoAdjust="0"/>
  </p:normalViewPr>
  <p:slideViewPr>
    <p:cSldViewPr>
      <p:cViewPr varScale="1">
        <p:scale>
          <a:sx n="60" d="100"/>
          <a:sy n="60" d="100"/>
        </p:scale>
        <p:origin x="1650" y="4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9843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lnSpc>
                <a:spcPct val="81000"/>
              </a:lnSpc>
              <a:buClr>
                <a:srgbClr val="000000"/>
              </a:buClr>
              <a:buSzPct val="100000"/>
              <a:buFont typeface="Arial" charset="0"/>
              <a:buNone/>
              <a:defRPr sz="1300">
                <a:cs typeface="Lucida Sans Unicod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lnSpc>
                <a:spcPct val="81000"/>
              </a:lnSpc>
              <a:buClr>
                <a:srgbClr val="000000"/>
              </a:buClr>
              <a:buSzPct val="100000"/>
              <a:buFont typeface="Arial" charset="0"/>
              <a:buNone/>
              <a:defRPr sz="1300" smtClean="0">
                <a:cs typeface="Lucida Sans Unicode" pitchFamily="34" charset="0"/>
              </a:defRPr>
            </a:lvl1pPr>
          </a:lstStyle>
          <a:p>
            <a:pPr>
              <a:defRPr/>
            </a:pPr>
            <a:fld id="{ABF92BBF-B792-4E9E-858E-B28F17F84F9A}" type="datetimeFigureOut">
              <a:rPr lang="en-US"/>
              <a:pPr>
                <a:defRPr/>
              </a:pPr>
              <a:t>7/6/2016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lnSpc>
                <a:spcPct val="81000"/>
              </a:lnSpc>
              <a:buClr>
                <a:srgbClr val="000000"/>
              </a:buClr>
              <a:buSzPct val="100000"/>
              <a:buFont typeface="Arial" charset="0"/>
              <a:buNone/>
              <a:defRPr sz="1300">
                <a:cs typeface="Lucida Sans Unicod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lnSpc>
                <a:spcPct val="81000"/>
              </a:lnSpc>
              <a:buClr>
                <a:srgbClr val="000000"/>
              </a:buClr>
              <a:buSzPct val="100000"/>
              <a:buFont typeface="Arial" charset="0"/>
              <a:buNone/>
              <a:defRPr sz="1300" smtClean="0">
                <a:cs typeface="Lucida Sans Unicode" pitchFamily="34" charset="0"/>
              </a:defRPr>
            </a:lvl1pPr>
          </a:lstStyle>
          <a:p>
            <a:pPr>
              <a:defRPr/>
            </a:pPr>
            <a:fld id="{45EF224A-FB4A-4C0D-A126-C5EBEC1F85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4795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lIns="99048" tIns="49524" rIns="99048" bIns="49524" anchor="ctr"/>
          <a:lstStyle/>
          <a:p>
            <a:pPr>
              <a:lnSpc>
                <a:spcPct val="81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fr-CH">
              <a:cs typeface="Lucida Sans Unicode" pitchFamily="34" charset="0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9048" tIns="49524" rIns="99048" bIns="49524" anchor="ctr"/>
          <a:lstStyle/>
          <a:p>
            <a:pPr>
              <a:lnSpc>
                <a:spcPct val="81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fr-CH">
              <a:cs typeface="Lucida Sans Unicode" pitchFamily="34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9048" tIns="49524" rIns="99048" bIns="49524" anchor="ctr"/>
          <a:lstStyle/>
          <a:p>
            <a:pPr>
              <a:lnSpc>
                <a:spcPct val="81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fr-CH">
              <a:cs typeface="Lucida Sans Unicode" pitchFamily="34" charset="0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071813" cy="5064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7488" tIns="50694" rIns="97488" bIns="50694" numCol="1" anchor="t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84922" algn="l"/>
                <a:tab pos="971563" algn="l"/>
                <a:tab pos="1458204" algn="l"/>
                <a:tab pos="1944846" algn="l"/>
                <a:tab pos="2431486" algn="l"/>
                <a:tab pos="2918128" algn="l"/>
                <a:tab pos="3404768" algn="l"/>
                <a:tab pos="3891410" algn="l"/>
                <a:tab pos="4378051" algn="l"/>
                <a:tab pos="4864692" algn="l"/>
                <a:tab pos="5351333" algn="l"/>
                <a:tab pos="5837975" algn="l"/>
                <a:tab pos="6324615" algn="l"/>
                <a:tab pos="6811257" algn="l"/>
                <a:tab pos="7297898" algn="l"/>
                <a:tab pos="7784539" algn="l"/>
                <a:tab pos="8271180" algn="l"/>
                <a:tab pos="8757821" algn="l"/>
                <a:tab pos="9244462" algn="l"/>
                <a:tab pos="9731104" algn="l"/>
              </a:tabLst>
              <a:defRPr sz="1300">
                <a:solidFill>
                  <a:srgbClr val="000000"/>
                </a:solidFill>
                <a:cs typeface="Lucida Sans Unicode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021138" y="0"/>
            <a:ext cx="3071812" cy="5064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7488" tIns="50694" rIns="97488" bIns="50694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84922" algn="l"/>
                <a:tab pos="971563" algn="l"/>
                <a:tab pos="1458204" algn="l"/>
                <a:tab pos="1944846" algn="l"/>
                <a:tab pos="2431486" algn="l"/>
                <a:tab pos="2918128" algn="l"/>
                <a:tab pos="3404768" algn="l"/>
                <a:tab pos="3891410" algn="l"/>
                <a:tab pos="4378051" algn="l"/>
                <a:tab pos="4864692" algn="l"/>
                <a:tab pos="5351333" algn="l"/>
                <a:tab pos="5837975" algn="l"/>
                <a:tab pos="6324615" algn="l"/>
                <a:tab pos="6811257" algn="l"/>
                <a:tab pos="7297898" algn="l"/>
                <a:tab pos="7784539" algn="l"/>
                <a:tab pos="8271180" algn="l"/>
                <a:tab pos="8757821" algn="l"/>
                <a:tab pos="9244462" algn="l"/>
                <a:tab pos="9731104" algn="l"/>
              </a:tabLst>
              <a:defRPr sz="1300">
                <a:solidFill>
                  <a:srgbClr val="000000"/>
                </a:solidFill>
                <a:cs typeface="Lucida Sans Unicode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3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93775" y="768350"/>
            <a:ext cx="5106988" cy="3832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5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709613" y="4860925"/>
            <a:ext cx="5675312" cy="4600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/>
          </p:nvPr>
        </p:nvSpPr>
        <p:spPr bwMode="auto">
          <a:xfrm>
            <a:off x="0" y="9721850"/>
            <a:ext cx="3071813" cy="5064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7488" tIns="50694" rIns="97488" bIns="50694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84922" algn="l"/>
                <a:tab pos="971563" algn="l"/>
                <a:tab pos="1458204" algn="l"/>
                <a:tab pos="1944846" algn="l"/>
                <a:tab pos="2431486" algn="l"/>
                <a:tab pos="2918128" algn="l"/>
                <a:tab pos="3404768" algn="l"/>
                <a:tab pos="3891410" algn="l"/>
                <a:tab pos="4378051" algn="l"/>
                <a:tab pos="4864692" algn="l"/>
                <a:tab pos="5351333" algn="l"/>
                <a:tab pos="5837975" algn="l"/>
                <a:tab pos="6324615" algn="l"/>
                <a:tab pos="6811257" algn="l"/>
                <a:tab pos="7297898" algn="l"/>
                <a:tab pos="7784539" algn="l"/>
                <a:tab pos="8271180" algn="l"/>
                <a:tab pos="8757821" algn="l"/>
                <a:tab pos="9244462" algn="l"/>
                <a:tab pos="9731104" algn="l"/>
              </a:tabLst>
              <a:defRPr sz="1300">
                <a:solidFill>
                  <a:srgbClr val="000000"/>
                </a:solidFill>
                <a:cs typeface="Lucida Sans Unicode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4021138" y="9721850"/>
            <a:ext cx="3071812" cy="5064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7488" tIns="50694" rIns="97488" bIns="50694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84922" algn="l"/>
                <a:tab pos="971563" algn="l"/>
                <a:tab pos="1458204" algn="l"/>
                <a:tab pos="1944846" algn="l"/>
                <a:tab pos="2431486" algn="l"/>
                <a:tab pos="2918128" algn="l"/>
                <a:tab pos="3404768" algn="l"/>
                <a:tab pos="3891410" algn="l"/>
                <a:tab pos="4378051" algn="l"/>
                <a:tab pos="4864692" algn="l"/>
                <a:tab pos="5351333" algn="l"/>
                <a:tab pos="5837975" algn="l"/>
                <a:tab pos="6324615" algn="l"/>
                <a:tab pos="6811257" algn="l"/>
                <a:tab pos="7297898" algn="l"/>
                <a:tab pos="7784539" algn="l"/>
                <a:tab pos="8271180" algn="l"/>
                <a:tab pos="8757821" algn="l"/>
                <a:tab pos="9244462" algn="l"/>
                <a:tab pos="9731104" algn="l"/>
              </a:tabLst>
              <a:defRPr sz="1300">
                <a:solidFill>
                  <a:srgbClr val="000000"/>
                </a:solidFill>
                <a:cs typeface="Lucida Sans Unicode" pitchFamily="34" charset="0"/>
              </a:defRPr>
            </a:lvl1pPr>
          </a:lstStyle>
          <a:p>
            <a:pPr>
              <a:defRPr/>
            </a:pPr>
            <a:fld id="{C9F82740-CBEA-4CAE-8613-1136355B1D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9583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</a:pPr>
            <a:fld id="{2C7199C6-C8E1-41E4-9C39-91F218E6D468}" type="slidenum">
              <a:rPr lang="en-GB" smtClean="0"/>
              <a:pPr>
                <a:tabLst>
                  <a:tab pos="0" algn="l"/>
                  <a:tab pos="484188" algn="l"/>
                  <a:tab pos="971550" algn="l"/>
                  <a:tab pos="1457325" algn="l"/>
                  <a:tab pos="1944688" algn="l"/>
                  <a:tab pos="2430463" algn="l"/>
                  <a:tab pos="2917825" algn="l"/>
                  <a:tab pos="3403600" algn="l"/>
                  <a:tab pos="3890963" algn="l"/>
                  <a:tab pos="4376738" algn="l"/>
                  <a:tab pos="4864100" algn="l"/>
                  <a:tab pos="5349875" algn="l"/>
                  <a:tab pos="5837238" algn="l"/>
                  <a:tab pos="6324600" algn="l"/>
                  <a:tab pos="6810375" algn="l"/>
                  <a:tab pos="7297738" algn="l"/>
                  <a:tab pos="7783513" algn="l"/>
                  <a:tab pos="8270875" algn="l"/>
                  <a:tab pos="8756650" algn="l"/>
                  <a:tab pos="9244013" algn="l"/>
                  <a:tab pos="9729788" algn="l"/>
                </a:tabLst>
              </a:pPr>
              <a:t>1</a:t>
            </a:fld>
            <a:endParaRPr lang="en-GB"/>
          </a:p>
        </p:txBody>
      </p:sp>
      <p:sp>
        <p:nvSpPr>
          <p:cNvPr id="17411" name="Text Box 1"/>
          <p:cNvSpPr txBox="1">
            <a:spLocks noChangeArrowheads="1"/>
          </p:cNvSpPr>
          <p:nvPr/>
        </p:nvSpPr>
        <p:spPr bwMode="auto">
          <a:xfrm>
            <a:off x="1182688" y="768350"/>
            <a:ext cx="4733925" cy="38369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9048" tIns="49524" rIns="99048" bIns="49524" anchor="ctr"/>
          <a:lstStyle/>
          <a:p>
            <a:pPr>
              <a:lnSpc>
                <a:spcPct val="81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fr-CH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body"/>
          </p:nvPr>
        </p:nvSpPr>
        <p:spPr>
          <a:xfrm>
            <a:off x="709613" y="4860925"/>
            <a:ext cx="5676900" cy="4602163"/>
          </a:xfrm>
          <a:noFill/>
          <a:ln/>
        </p:spPr>
        <p:txBody>
          <a:bodyPr wrap="none" anchor="ctr"/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r>
              <a:rPr lang="en-US" sz="1200" kern="1200" dirty="0">
                <a:solidFill>
                  <a:srgbClr val="000000"/>
                </a:solidFill>
                <a:latin typeface="Times New Roman" pitchFamily="18" charset="0"/>
                <a:ea typeface="+mn-ea"/>
                <a:cs typeface="+mn-cs"/>
              </a:rPr>
              <a:t>| brown hall 3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C9F82740-CBEA-4CAE-8613-1136355B1D2A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686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jpeg"/><Relationship Id="rId4" Type="http://schemas.openxmlformats.org/officeDocument/2006/relationships/hyperlink" Target="https://www.google.ch/url?sa=i&amp;rct=j&amp;q=&amp;esrc=s&amp;source=images&amp;cd=&amp;cad=rja&amp;uact=8&amp;ved=0ahUKEwjii6_B-tTNAhVLPxQKHS7SDjAQjRwIBw&amp;url=http://www.rsf-int.com/2016/05/icom-24th-general-conference-museums-cultural-landscapes/&amp;psig=AFQjCNG4H-DPXTVfbIpPvWY1S3ftayWnqg&amp;ust=1467554955520091" TargetMode="Externa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fr-CH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6B209-74F7-4FAF-9CF7-CFFE0A744F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4981FA-B0FF-4F13-866C-D20CDD91168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128588"/>
            <a:ext cx="2055813" cy="59928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6625" cy="59928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D3046-FC49-4B90-9E20-CA97DFD6B30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03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DC049-CE83-48D9-981C-56B5064708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28588"/>
            <a:ext cx="8208912" cy="1430337"/>
          </a:xfrm>
        </p:spPr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4838" cy="4277072"/>
          </a:xfrm>
        </p:spPr>
        <p:txBody>
          <a:bodyPr/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20688" y="5336728"/>
            <a:ext cx="1301750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5877272"/>
            <a:ext cx="151689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 descr="http://www.rsf-int.com/wp-content/uploads/2016/05/ICOM-Logo-final_high-1.jpg">
            <a:hlinkClick r:id="rId4"/>
          </p:cNvPr>
          <p:cNvPicPr>
            <a:picLocks noChangeAspect="1" noChangeArrowheads="1"/>
          </p:cNvPicPr>
          <p:nvPr userDrawn="1"/>
        </p:nvPicPr>
        <p:blipFill>
          <a:blip r:embed="rId5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496" y="5301208"/>
            <a:ext cx="3114885" cy="2016224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4BB80-8ADB-4E09-AEFC-E978F65506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0F2F4A-02A6-420D-8BE9-2748F63B2B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ACC3E-5E43-4C06-8C49-DCC26DB2897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A7287F-EC51-451D-BB7D-B2CEC0B1591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174BE-0ECB-403F-8C18-53E2629277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04CCF-5D52-4405-88F4-08447B59DCF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A2AEA-DD97-43A4-809C-331273FF5E8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4838" cy="14303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4838" cy="4521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0838" cy="471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8838" cy="471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FB46681B-239B-44C3-ABAE-BAE1D424207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2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2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2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2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defTabSz="449263" rtl="0" eaLnBrk="0" fontAlgn="base" hangingPunct="0">
        <a:lnSpc>
          <a:spcPct val="86000"/>
        </a:lnSpc>
        <a:spcBef>
          <a:spcPct val="0"/>
        </a:spcBef>
        <a:spcAft>
          <a:spcPct val="0"/>
        </a:spcAft>
        <a:buClr>
          <a:srgbClr val="333399"/>
        </a:buClr>
        <a:buSzPct val="100000"/>
        <a:buFont typeface="Georgia" pitchFamily="18" charset="0"/>
        <a:defRPr sz="4400">
          <a:solidFill>
            <a:srgbClr val="333399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86000"/>
        </a:lnSpc>
        <a:spcBef>
          <a:spcPct val="0"/>
        </a:spcBef>
        <a:spcAft>
          <a:spcPct val="0"/>
        </a:spcAft>
        <a:buClr>
          <a:srgbClr val="333399"/>
        </a:buClr>
        <a:buSzPct val="100000"/>
        <a:buFont typeface="Georgia" pitchFamily="18" charset="0"/>
        <a:defRPr sz="4400">
          <a:solidFill>
            <a:srgbClr val="333399"/>
          </a:solidFill>
          <a:latin typeface="Georgia" pitchFamily="18" charset="0"/>
          <a:cs typeface="Lucida Sans Unicode" pitchFamily="34" charset="0"/>
        </a:defRPr>
      </a:lvl2pPr>
      <a:lvl3pPr algn="ctr" defTabSz="449263" rtl="0" eaLnBrk="0" fontAlgn="base" hangingPunct="0">
        <a:lnSpc>
          <a:spcPct val="86000"/>
        </a:lnSpc>
        <a:spcBef>
          <a:spcPct val="0"/>
        </a:spcBef>
        <a:spcAft>
          <a:spcPct val="0"/>
        </a:spcAft>
        <a:buClr>
          <a:srgbClr val="333399"/>
        </a:buClr>
        <a:buSzPct val="100000"/>
        <a:buFont typeface="Georgia" pitchFamily="18" charset="0"/>
        <a:defRPr sz="4400">
          <a:solidFill>
            <a:srgbClr val="333399"/>
          </a:solidFill>
          <a:latin typeface="Georgia" pitchFamily="18" charset="0"/>
          <a:cs typeface="Lucida Sans Unicode" pitchFamily="34" charset="0"/>
        </a:defRPr>
      </a:lvl3pPr>
      <a:lvl4pPr algn="ctr" defTabSz="449263" rtl="0" eaLnBrk="0" fontAlgn="base" hangingPunct="0">
        <a:lnSpc>
          <a:spcPct val="86000"/>
        </a:lnSpc>
        <a:spcBef>
          <a:spcPct val="0"/>
        </a:spcBef>
        <a:spcAft>
          <a:spcPct val="0"/>
        </a:spcAft>
        <a:buClr>
          <a:srgbClr val="333399"/>
        </a:buClr>
        <a:buSzPct val="100000"/>
        <a:buFont typeface="Georgia" pitchFamily="18" charset="0"/>
        <a:defRPr sz="4400">
          <a:solidFill>
            <a:srgbClr val="333399"/>
          </a:solidFill>
          <a:latin typeface="Georgia" pitchFamily="18" charset="0"/>
          <a:cs typeface="Lucida Sans Unicode" pitchFamily="34" charset="0"/>
        </a:defRPr>
      </a:lvl4pPr>
      <a:lvl5pPr algn="ctr" defTabSz="449263" rtl="0" eaLnBrk="0" fontAlgn="base" hangingPunct="0">
        <a:lnSpc>
          <a:spcPct val="86000"/>
        </a:lnSpc>
        <a:spcBef>
          <a:spcPct val="0"/>
        </a:spcBef>
        <a:spcAft>
          <a:spcPct val="0"/>
        </a:spcAft>
        <a:buClr>
          <a:srgbClr val="333399"/>
        </a:buClr>
        <a:buSzPct val="100000"/>
        <a:buFont typeface="Georgia" pitchFamily="18" charset="0"/>
        <a:defRPr sz="4400">
          <a:solidFill>
            <a:srgbClr val="333399"/>
          </a:solidFill>
          <a:latin typeface="Georgia" pitchFamily="18" charset="0"/>
          <a:cs typeface="Lucida Sans Unicode" pitchFamily="34" charset="0"/>
        </a:defRPr>
      </a:lvl5pPr>
      <a:lvl6pPr marL="457200" algn="ctr" defTabSz="449263" rtl="0" fontAlgn="base">
        <a:lnSpc>
          <a:spcPct val="86000"/>
        </a:lnSpc>
        <a:spcBef>
          <a:spcPct val="0"/>
        </a:spcBef>
        <a:spcAft>
          <a:spcPct val="0"/>
        </a:spcAft>
        <a:buClr>
          <a:srgbClr val="333399"/>
        </a:buClr>
        <a:buSzPct val="100000"/>
        <a:buFont typeface="Georgia" pitchFamily="18" charset="0"/>
        <a:defRPr sz="4400">
          <a:solidFill>
            <a:srgbClr val="333399"/>
          </a:solidFill>
          <a:latin typeface="Georgia" pitchFamily="18" charset="0"/>
          <a:cs typeface="Lucida Sans Unicode" pitchFamily="34" charset="0"/>
        </a:defRPr>
      </a:lvl6pPr>
      <a:lvl7pPr marL="914400" algn="ctr" defTabSz="449263" rtl="0" fontAlgn="base">
        <a:lnSpc>
          <a:spcPct val="86000"/>
        </a:lnSpc>
        <a:spcBef>
          <a:spcPct val="0"/>
        </a:spcBef>
        <a:spcAft>
          <a:spcPct val="0"/>
        </a:spcAft>
        <a:buClr>
          <a:srgbClr val="333399"/>
        </a:buClr>
        <a:buSzPct val="100000"/>
        <a:buFont typeface="Georgia" pitchFamily="18" charset="0"/>
        <a:defRPr sz="4400">
          <a:solidFill>
            <a:srgbClr val="333399"/>
          </a:solidFill>
          <a:latin typeface="Georgia" pitchFamily="18" charset="0"/>
          <a:cs typeface="Lucida Sans Unicode" pitchFamily="34" charset="0"/>
        </a:defRPr>
      </a:lvl7pPr>
      <a:lvl8pPr marL="1371600" algn="ctr" defTabSz="449263" rtl="0" fontAlgn="base">
        <a:lnSpc>
          <a:spcPct val="86000"/>
        </a:lnSpc>
        <a:spcBef>
          <a:spcPct val="0"/>
        </a:spcBef>
        <a:spcAft>
          <a:spcPct val="0"/>
        </a:spcAft>
        <a:buClr>
          <a:srgbClr val="333399"/>
        </a:buClr>
        <a:buSzPct val="100000"/>
        <a:buFont typeface="Georgia" pitchFamily="18" charset="0"/>
        <a:defRPr sz="4400">
          <a:solidFill>
            <a:srgbClr val="333399"/>
          </a:solidFill>
          <a:latin typeface="Georgia" pitchFamily="18" charset="0"/>
          <a:cs typeface="Lucida Sans Unicode" pitchFamily="34" charset="0"/>
        </a:defRPr>
      </a:lvl8pPr>
      <a:lvl9pPr marL="1828800" algn="ctr" defTabSz="449263" rtl="0" fontAlgn="base">
        <a:lnSpc>
          <a:spcPct val="86000"/>
        </a:lnSpc>
        <a:spcBef>
          <a:spcPct val="0"/>
        </a:spcBef>
        <a:spcAft>
          <a:spcPct val="0"/>
        </a:spcAft>
        <a:buClr>
          <a:srgbClr val="333399"/>
        </a:buClr>
        <a:buSzPct val="100000"/>
        <a:buFont typeface="Georgia" pitchFamily="18" charset="0"/>
        <a:defRPr sz="4400">
          <a:solidFill>
            <a:srgbClr val="333399"/>
          </a:solidFill>
          <a:latin typeface="Georgia" pitchFamily="18" charset="0"/>
          <a:cs typeface="Lucida Sans Unicode" pitchFamily="34" charset="0"/>
        </a:defRPr>
      </a:lvl9pPr>
    </p:titleStyle>
    <p:bodyStyle>
      <a:lvl1pPr marL="338138" indent="-338138" algn="l" defTabSz="449263" rtl="0" eaLnBrk="0" fontAlgn="base" hangingPunct="0">
        <a:lnSpc>
          <a:spcPct val="11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rebuchet MS" pitchFamily="34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8188" indent="-280988" algn="l" defTabSz="449263" rtl="0" eaLnBrk="0" fontAlgn="base" hangingPunct="0">
        <a:lnSpc>
          <a:spcPct val="11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rebuchet MS" pitchFamily="34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lnSpc>
          <a:spcPct val="11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rebuchet MS" pitchFamily="34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lnSpc>
          <a:spcPct val="11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rebuchet MS" pitchFamily="34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lnSpc>
          <a:spcPct val="11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rebuchet MS" pitchFamily="34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fontAlgn="base">
        <a:lnSpc>
          <a:spcPct val="11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rebuchet MS" pitchFamily="34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fontAlgn="base">
        <a:lnSpc>
          <a:spcPct val="11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rebuchet MS" pitchFamily="34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fontAlgn="base">
        <a:lnSpc>
          <a:spcPct val="11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rebuchet MS" pitchFamily="34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fontAlgn="base">
        <a:lnSpc>
          <a:spcPct val="11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rebuchet MS" pitchFamily="34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hyperlink" Target="https://www.google.ch/url?sa=i&amp;rct=j&amp;q=&amp;esrc=s&amp;source=images&amp;cd=&amp;cad=rja&amp;uact=8&amp;ved=0ahUKEwjii6_B-tTNAhVLPxQKHS7SDjAQjRwIBw&amp;url=http://www.rsf-int.com/2016/05/icom-24th-general-conference-museums-cultural-landscapes/&amp;psig=AFQjCNG4H-DPXTVfbIpPvWY1S3ftayWnqg&amp;ust=1467554955520091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2835746"/>
          </a:xfrm>
        </p:spPr>
        <p:txBody>
          <a:bodyPr/>
          <a:lstStyle/>
          <a:p>
            <a:br>
              <a:rPr lang="en-US" sz="3600" dirty="0"/>
            </a:br>
            <a:br>
              <a:rPr lang="fr-CH" sz="3200" i="1" dirty="0"/>
            </a:br>
            <a:endParaRPr lang="en-US" sz="4000" dirty="0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331640" y="2348880"/>
            <a:ext cx="7349538" cy="3888432"/>
          </a:xfrm>
        </p:spPr>
        <p:txBody>
          <a:bodyPr lIns="90000" tIns="46800" rIns="90000" bIns="46800"/>
          <a:lstStyle/>
          <a:p>
            <a:pPr marL="0" indent="0" algn="ctr" eaLnBrk="1" hangingPunct="1">
              <a:lnSpc>
                <a:spcPct val="100000"/>
              </a:lnSpc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4000" dirty="0">
                <a:solidFill>
                  <a:schemeClr val="accent1">
                    <a:lumMod val="75000"/>
                  </a:schemeClr>
                </a:solidFill>
              </a:rPr>
              <a:t>CIDOC </a:t>
            </a:r>
            <a:br>
              <a:rPr lang="en-GB" sz="4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sz="4000" dirty="0">
                <a:solidFill>
                  <a:schemeClr val="accent1">
                    <a:lumMod val="75000"/>
                  </a:schemeClr>
                </a:solidFill>
              </a:rPr>
              <a:t>Annual General meeting</a:t>
            </a:r>
          </a:p>
          <a:p>
            <a:pPr marL="0" indent="0" algn="ctr" eaLnBrk="1" hangingPunct="1">
              <a:lnSpc>
                <a:spcPct val="100000"/>
              </a:lnSpc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CH" dirty="0"/>
              <a:t>Milan, July</a:t>
            </a:r>
            <a:r>
              <a:rPr lang="en-GB" dirty="0"/>
              <a:t> 5</a:t>
            </a:r>
            <a:r>
              <a:rPr lang="en-GB" baseline="30000" dirty="0"/>
              <a:t>th</a:t>
            </a:r>
            <a:r>
              <a:rPr lang="en-GB" dirty="0"/>
              <a:t> 2016</a:t>
            </a:r>
          </a:p>
          <a:p>
            <a:pPr marL="0" indent="0" algn="ctr" eaLnBrk="1" hangingPunct="1">
              <a:lnSpc>
                <a:spcPct val="100000"/>
              </a:lnSpc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err="1"/>
              <a:t>MiCo</a:t>
            </a:r>
            <a:r>
              <a:rPr lang="en-GB" dirty="0"/>
              <a:t>, Brown Hall 3</a:t>
            </a:r>
          </a:p>
          <a:p>
            <a:pPr marL="0" indent="0" algn="ctr" eaLnBrk="1" hangingPunct="1">
              <a:lnSpc>
                <a:spcPct val="100000"/>
              </a:lnSpc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/>
              <a:t>14:00</a:t>
            </a: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5877272"/>
            <a:ext cx="151689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331640" y="4365104"/>
            <a:ext cx="6912768" cy="1368152"/>
          </a:xfrm>
        </p:spPr>
        <p:txBody>
          <a:bodyPr lIns="90000" tIns="46800" rIns="90000" bIns="46800"/>
          <a:lstStyle/>
          <a:p>
            <a:pPr marL="514350" indent="-514350" algn="ctr">
              <a:lnSpc>
                <a:spcPct val="100000"/>
              </a:lnSpc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dirty="0"/>
              <a:t> </a:t>
            </a:r>
          </a:p>
        </p:txBody>
      </p:sp>
      <p:pic>
        <p:nvPicPr>
          <p:cNvPr id="75780" name="Picture 4" descr="http://www.rsf-int.com/wp-content/uploads/2016/05/ICOM-Logo-final_high-1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612560" y="260648"/>
            <a:ext cx="3671115" cy="2376264"/>
          </a:xfrm>
          <a:prstGeom prst="rect">
            <a:avLst/>
          </a:prstGeom>
          <a:noFill/>
        </p:spPr>
      </p:pic>
      <p:pic>
        <p:nvPicPr>
          <p:cNvPr id="10" name="Picture 2" descr="http://network.icom.museum/fileadmin/user_upload/minisites/Milan2016/Pdf/ICOM_Milano_2016_-_banner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270" y="94199"/>
            <a:ext cx="7312473" cy="791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Astratto, Linee, Colorato, Arcobaleno, Design, Sfondo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E0E0E0"/>
              </a:clrFrom>
              <a:clrTo>
                <a:srgbClr val="E0E0E0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4" y="0"/>
            <a:ext cx="561892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28588"/>
            <a:ext cx="8208912" cy="4020492"/>
          </a:xfrm>
        </p:spPr>
        <p:txBody>
          <a:bodyPr/>
          <a:lstStyle/>
          <a:p>
            <a:pPr algn="r"/>
            <a:r>
              <a:rPr lang="fr-CH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8"/>
            <a:ext cx="8224838" cy="5748684"/>
          </a:xfrm>
        </p:spPr>
        <p:txBody>
          <a:bodyPr/>
          <a:lstStyle/>
          <a:p>
            <a:pPr lvl="0">
              <a:lnSpc>
                <a:spcPct val="100000"/>
              </a:lnSpc>
            </a:pPr>
            <a:r>
              <a:rPr lang="en-US" sz="1800" dirty="0"/>
              <a:t>Opening of the meeting, approving the agenda</a:t>
            </a:r>
            <a:endParaRPr lang="fi-FI" sz="1800" dirty="0"/>
          </a:p>
          <a:p>
            <a:pPr lvl="0">
              <a:lnSpc>
                <a:spcPct val="100000"/>
              </a:lnSpc>
            </a:pPr>
            <a:r>
              <a:rPr lang="en-US" sz="1800" dirty="0"/>
              <a:t>Election results, presentation of new board</a:t>
            </a:r>
            <a:endParaRPr lang="fi-FI" sz="1800" dirty="0"/>
          </a:p>
          <a:p>
            <a:pPr lvl="0">
              <a:lnSpc>
                <a:spcPct val="100000"/>
              </a:lnSpc>
            </a:pPr>
            <a:r>
              <a:rPr lang="en-US" sz="1800" dirty="0"/>
              <a:t>Approval of minutes from 2015 AGM in New Delhi *, matters arising, apologies </a:t>
            </a:r>
            <a:endParaRPr lang="fi-FI" sz="1800" dirty="0"/>
          </a:p>
          <a:p>
            <a:pPr lvl="0">
              <a:lnSpc>
                <a:spcPct val="100000"/>
              </a:lnSpc>
            </a:pPr>
            <a:r>
              <a:rPr lang="en-US" sz="1800" dirty="0"/>
              <a:t>Report from last year’s conference</a:t>
            </a:r>
            <a:endParaRPr lang="fi-FI" sz="1800" dirty="0"/>
          </a:p>
          <a:p>
            <a:pPr lvl="0">
              <a:lnSpc>
                <a:spcPct val="100000"/>
              </a:lnSpc>
            </a:pPr>
            <a:r>
              <a:rPr lang="en-US" sz="1800" dirty="0"/>
              <a:t>Chair´s report </a:t>
            </a:r>
            <a:endParaRPr lang="fi-FI" sz="1800" dirty="0"/>
          </a:p>
          <a:p>
            <a:pPr lvl="0">
              <a:lnSpc>
                <a:spcPct val="100000"/>
              </a:lnSpc>
            </a:pPr>
            <a:r>
              <a:rPr lang="en-US" sz="1800" dirty="0"/>
              <a:t>Secretary's report </a:t>
            </a:r>
            <a:endParaRPr lang="fi-FI" sz="1800" dirty="0"/>
          </a:p>
          <a:p>
            <a:pPr lvl="0">
              <a:lnSpc>
                <a:spcPct val="100000"/>
              </a:lnSpc>
            </a:pPr>
            <a:r>
              <a:rPr lang="en-US" sz="1800" dirty="0"/>
              <a:t>Financial report </a:t>
            </a:r>
            <a:endParaRPr lang="fi-FI" sz="1800" dirty="0"/>
          </a:p>
          <a:p>
            <a:pPr lvl="0">
              <a:lnSpc>
                <a:spcPct val="100000"/>
              </a:lnSpc>
            </a:pPr>
            <a:r>
              <a:rPr lang="en-US" sz="1800" dirty="0"/>
              <a:t>Editor’s report </a:t>
            </a:r>
            <a:endParaRPr lang="fi-FI" sz="1800" dirty="0"/>
          </a:p>
          <a:p>
            <a:pPr lvl="0">
              <a:lnSpc>
                <a:spcPct val="100000"/>
              </a:lnSpc>
            </a:pPr>
            <a:r>
              <a:rPr lang="en-US" sz="1800" dirty="0"/>
              <a:t>Working Group reports </a:t>
            </a:r>
            <a:endParaRPr lang="fi-FI" sz="1800" dirty="0"/>
          </a:p>
          <a:p>
            <a:pPr lvl="0">
              <a:lnSpc>
                <a:spcPct val="100000"/>
              </a:lnSpc>
            </a:pPr>
            <a:r>
              <a:rPr lang="en-US" sz="1800" dirty="0"/>
              <a:t>CIDOC Training association report</a:t>
            </a:r>
            <a:endParaRPr lang="fi-FI" sz="1800" dirty="0"/>
          </a:p>
          <a:p>
            <a:pPr lvl="0">
              <a:lnSpc>
                <a:spcPct val="100000"/>
              </a:lnSpc>
            </a:pPr>
            <a:r>
              <a:rPr lang="en-US" sz="1800" dirty="0"/>
              <a:t>Presenting CIDOC 2017 </a:t>
            </a:r>
            <a:endParaRPr lang="fi-FI" sz="1800" dirty="0"/>
          </a:p>
          <a:p>
            <a:pPr lvl="0">
              <a:lnSpc>
                <a:spcPct val="100000"/>
              </a:lnSpc>
            </a:pPr>
            <a:r>
              <a:rPr lang="en-US" sz="1800" dirty="0"/>
              <a:t>Future conferences (2018, 2019) and events </a:t>
            </a:r>
            <a:endParaRPr lang="fi-FI" sz="1800" dirty="0"/>
          </a:p>
          <a:p>
            <a:pPr lvl="0">
              <a:lnSpc>
                <a:spcPct val="100000"/>
              </a:lnSpc>
            </a:pPr>
            <a:r>
              <a:rPr lang="en-US" sz="1800" dirty="0"/>
              <a:t>Any other business </a:t>
            </a:r>
            <a:endParaRPr lang="fi-FI" sz="1800" dirty="0"/>
          </a:p>
          <a:p>
            <a:pPr lvl="0">
              <a:lnSpc>
                <a:spcPct val="100000"/>
              </a:lnSpc>
            </a:pPr>
            <a:r>
              <a:rPr lang="en-US" sz="1800" dirty="0"/>
              <a:t>Thanks </a:t>
            </a:r>
            <a:endParaRPr lang="fi-FI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Secretary’s report- Membership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Institutional </a:t>
            </a:r>
          </a:p>
          <a:p>
            <a:pPr marL="0" indent="0">
              <a:buNone/>
            </a:pPr>
            <a:r>
              <a:rPr lang="en-GB" dirty="0"/>
              <a:t>Active members 	92</a:t>
            </a:r>
          </a:p>
          <a:p>
            <a:pPr marL="0" indent="0">
              <a:buNone/>
            </a:pPr>
            <a:r>
              <a:rPr lang="en-GB" b="1" dirty="0"/>
              <a:t>Individual</a:t>
            </a:r>
          </a:p>
          <a:p>
            <a:pPr marL="0" indent="0">
              <a:buNone/>
            </a:pPr>
            <a:r>
              <a:rPr lang="en-GB" dirty="0"/>
              <a:t>Active members 	645</a:t>
            </a:r>
          </a:p>
          <a:p>
            <a:pPr marL="0" indent="0">
              <a:buNone/>
            </a:pPr>
            <a:r>
              <a:rPr lang="en-GB" b="1" dirty="0"/>
              <a:t>New members 110</a:t>
            </a:r>
          </a:p>
          <a:p>
            <a:pPr marL="0" indent="0">
              <a:buNone/>
            </a:pPr>
            <a:r>
              <a:rPr lang="en-GB" dirty="0"/>
              <a:t>September 10, 2015 – July 6, 2016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Secretary’s report- CIDOC2016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CIDOC in Milano</a:t>
            </a:r>
          </a:p>
          <a:p>
            <a:r>
              <a:rPr lang="en-GB" dirty="0"/>
              <a:t>91 members indicated they are interested in CIDOC program</a:t>
            </a:r>
          </a:p>
          <a:p>
            <a:r>
              <a:rPr lang="en-GB"/>
              <a:t>6 volunteers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29797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eorgia"/>
        <a:ea typeface=""/>
        <a:cs typeface="Lucida Sans Unicode"/>
      </a:majorFont>
      <a:minorFont>
        <a:latin typeface="Trebuchet MS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1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1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4352</TotalTime>
  <Words>97</Words>
  <Application>Microsoft Office PowerPoint</Application>
  <PresentationFormat>On-screen Show (4:3)</PresentationFormat>
  <Paragraphs>38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Georgia</vt:lpstr>
      <vt:lpstr>Lucida Sans Unicode</vt:lpstr>
      <vt:lpstr>Times New Roman</vt:lpstr>
      <vt:lpstr>Trebuchet MS</vt:lpstr>
      <vt:lpstr>Default Design</vt:lpstr>
      <vt:lpstr>  </vt:lpstr>
      <vt:lpstr>Agenda</vt:lpstr>
      <vt:lpstr>Secretary’s report- Membership</vt:lpstr>
      <vt:lpstr>Secretary’s report- CIDOC2016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Issues in museum documentation - an international perspective</dc:title>
  <dc:creator>Nick Crofts</dc:creator>
  <cp:keywords>CIDOC</cp:keywords>
  <cp:lastModifiedBy>M. E.</cp:lastModifiedBy>
  <cp:revision>363</cp:revision>
  <dcterms:modified xsi:type="dcterms:W3CDTF">2016-07-06T12:42:54Z</dcterms:modified>
</cp:coreProperties>
</file>