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8" r:id="rId3"/>
    <p:sldId id="272" r:id="rId4"/>
    <p:sldId id="274" r:id="rId5"/>
    <p:sldId id="275" r:id="rId6"/>
    <p:sldId id="273" r:id="rId7"/>
    <p:sldId id="276" r:id="rId8"/>
    <p:sldId id="277" r:id="rId9"/>
    <p:sldId id="271" r:id="rId1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E842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61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03/07/2016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03/07/2016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03/07/2016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03/07/2016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03/07/2016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03/07/2016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03/07/2016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03/07/2016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03/07/2016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03/07/2016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03/07/2016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700DB3-DBF0-4086-B675-117E7A9610B8}" type="datetimeFigureOut">
              <a:rPr lang="pt-BR" smtClean="0"/>
              <a:pPr/>
              <a:t>03/07/2016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gabrielmoore@gmail.com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214414" y="890582"/>
            <a:ext cx="6786610" cy="1752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2800" b="1" dirty="0" smtClean="0"/>
              <a:t>Exhibition and Performance Documentation Working Group</a:t>
            </a:r>
            <a:endParaRPr lang="pt-BR" sz="2800" dirty="0" smtClean="0"/>
          </a:p>
          <a:p>
            <a:pPr algn="ctr"/>
            <a:r>
              <a:rPr lang="en-US" sz="2000" b="1" dirty="0" smtClean="0"/>
              <a:t> </a:t>
            </a:r>
          </a:p>
          <a:p>
            <a:pPr algn="ctr"/>
            <a:endParaRPr lang="pt-BR" sz="2000" dirty="0" smtClean="0"/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b="1" dirty="0" smtClean="0">
              <a:solidFill>
                <a:srgbClr val="000000"/>
              </a:solidFill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b="1" dirty="0" smtClean="0">
              <a:solidFill>
                <a:srgbClr val="000000"/>
              </a:solidFill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CIDOC</a:t>
            </a:r>
            <a:r>
              <a:rPr lang="en-US" sz="3200" b="1" dirty="0" smtClean="0">
                <a:solidFill>
                  <a:schemeClr val="bg1"/>
                </a:solidFill>
              </a:rPr>
              <a:t>2016</a:t>
            </a:r>
            <a:endParaRPr lang="en-US" sz="3200" b="1" dirty="0" smtClean="0">
              <a:solidFill>
                <a:schemeClr val="bg1"/>
              </a:solidFill>
            </a:endParaRP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smtClean="0">
                <a:solidFill>
                  <a:srgbClr val="000000"/>
                </a:solidFill>
              </a:rPr>
              <a:t>Milan, Italy</a:t>
            </a:r>
            <a:endParaRPr lang="en-GB" sz="2000" dirty="0" smtClean="0">
              <a:solidFill>
                <a:srgbClr val="000000"/>
              </a:solidFill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dirty="0" smtClean="0"/>
              <a:t>July 3-9</a:t>
            </a:r>
            <a:endParaRPr lang="pt-BR" sz="2000" dirty="0" smtClean="0"/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>
              <a:solidFill>
                <a:srgbClr val="000000"/>
              </a:solidFill>
            </a:endParaRP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>
              <a:solidFill>
                <a:srgbClr val="000000"/>
              </a:solidFill>
            </a:endParaRP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>
              <a:solidFill>
                <a:srgbClr val="000000"/>
              </a:solidFill>
            </a:endParaRP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>
              <a:solidFill>
                <a:srgbClr val="000000"/>
              </a:solidFill>
            </a:endParaRP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solidFill>
                  <a:srgbClr val="000000"/>
                </a:solidFill>
              </a:rPr>
              <a:t>Gabriel Moore </a:t>
            </a:r>
            <a:r>
              <a:rPr lang="en-GB" sz="1400" dirty="0" err="1" smtClean="0">
                <a:solidFill>
                  <a:srgbClr val="000000"/>
                </a:solidFill>
              </a:rPr>
              <a:t>Forell</a:t>
            </a:r>
            <a:r>
              <a:rPr lang="en-GB" sz="1400" dirty="0" smtClean="0">
                <a:solidFill>
                  <a:srgbClr val="000000"/>
                </a:solidFill>
              </a:rPr>
              <a:t> </a:t>
            </a:r>
            <a:r>
              <a:rPr lang="en-GB" sz="1400" dirty="0" err="1" smtClean="0">
                <a:solidFill>
                  <a:srgbClr val="000000"/>
                </a:solidFill>
              </a:rPr>
              <a:t>Bevilacqua</a:t>
            </a:r>
            <a:r>
              <a:rPr lang="en-GB" sz="1400" dirty="0" smtClean="0">
                <a:solidFill>
                  <a:srgbClr val="000000"/>
                </a:solidFill>
              </a:rPr>
              <a:t>, Chair</a:t>
            </a:r>
            <a:endParaRPr lang="en-GB" sz="1400" dirty="0">
              <a:solidFill>
                <a:srgbClr val="000000"/>
              </a:solidFill>
            </a:endParaRP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err="1" smtClean="0">
                <a:solidFill>
                  <a:srgbClr val="000000"/>
                </a:solidFill>
              </a:rPr>
              <a:t>Departamento</a:t>
            </a:r>
            <a:r>
              <a:rPr lang="en-GB" sz="1400" dirty="0" smtClean="0">
                <a:solidFill>
                  <a:srgbClr val="000000"/>
                </a:solidFill>
              </a:rPr>
              <a:t> </a:t>
            </a:r>
            <a:r>
              <a:rPr lang="en-GB" sz="1400" dirty="0" smtClean="0">
                <a:solidFill>
                  <a:srgbClr val="000000"/>
                </a:solidFill>
              </a:rPr>
              <a:t>de </a:t>
            </a:r>
            <a:r>
              <a:rPr lang="en-GB" sz="1400" dirty="0" err="1" smtClean="0">
                <a:solidFill>
                  <a:srgbClr val="000000"/>
                </a:solidFill>
              </a:rPr>
              <a:t>Ciência</a:t>
            </a:r>
            <a:r>
              <a:rPr lang="en-GB" sz="1400" dirty="0" smtClean="0">
                <a:solidFill>
                  <a:srgbClr val="000000"/>
                </a:solidFill>
              </a:rPr>
              <a:t> </a:t>
            </a:r>
            <a:r>
              <a:rPr lang="en-GB" sz="1400" dirty="0" err="1" smtClean="0">
                <a:solidFill>
                  <a:srgbClr val="000000"/>
                </a:solidFill>
              </a:rPr>
              <a:t>da</a:t>
            </a:r>
            <a:r>
              <a:rPr lang="en-GB" sz="1400" dirty="0" smtClean="0">
                <a:solidFill>
                  <a:srgbClr val="000000"/>
                </a:solidFill>
              </a:rPr>
              <a:t> </a:t>
            </a:r>
            <a:r>
              <a:rPr lang="en-GB" sz="1400" dirty="0" err="1" smtClean="0">
                <a:solidFill>
                  <a:srgbClr val="000000"/>
                </a:solidFill>
              </a:rPr>
              <a:t>Informação</a:t>
            </a:r>
            <a:endParaRPr lang="en-GB" sz="1400" dirty="0" smtClean="0">
              <a:solidFill>
                <a:srgbClr val="000000"/>
              </a:solidFill>
            </a:endParaRP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err="1" smtClean="0">
                <a:solidFill>
                  <a:srgbClr val="000000"/>
                </a:solidFill>
              </a:rPr>
              <a:t>Universidade</a:t>
            </a:r>
            <a:r>
              <a:rPr lang="en-GB" sz="1400" dirty="0" smtClean="0">
                <a:solidFill>
                  <a:srgbClr val="000000"/>
                </a:solidFill>
              </a:rPr>
              <a:t> Federal </a:t>
            </a:r>
            <a:r>
              <a:rPr lang="en-GB" sz="1400" dirty="0" err="1" smtClean="0">
                <a:solidFill>
                  <a:srgbClr val="000000"/>
                </a:solidFill>
              </a:rPr>
              <a:t>Fluminense</a:t>
            </a:r>
            <a:endParaRPr lang="en-GB" sz="1400" dirty="0" smtClean="0">
              <a:solidFill>
                <a:srgbClr val="000000"/>
              </a:solidFill>
            </a:endParaRP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solidFill>
                  <a:srgbClr val="000000"/>
                </a:solidFill>
              </a:rPr>
              <a:t>(</a:t>
            </a:r>
            <a:r>
              <a:rPr lang="en-GB" sz="1400" dirty="0" err="1" smtClean="0">
                <a:solidFill>
                  <a:srgbClr val="000000"/>
                </a:solidFill>
              </a:rPr>
              <a:t>Niterói</a:t>
            </a:r>
            <a:r>
              <a:rPr lang="en-GB" sz="1400" dirty="0" smtClean="0">
                <a:solidFill>
                  <a:srgbClr val="000000"/>
                </a:solidFill>
              </a:rPr>
              <a:t>/Rio de Janeiro, </a:t>
            </a:r>
            <a:r>
              <a:rPr lang="en-GB" sz="1400" dirty="0" smtClean="0">
                <a:solidFill>
                  <a:srgbClr val="000000"/>
                </a:solidFill>
              </a:rPr>
              <a:t>Brazil) </a:t>
            </a: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>
              <a:solidFill>
                <a:srgbClr val="000000"/>
              </a:solidFill>
            </a:endParaRP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>
              <a:solidFill>
                <a:srgbClr val="000000"/>
              </a:solidFill>
            </a:endParaRP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>
              <a:solidFill>
                <a:srgbClr val="000000"/>
              </a:solidFill>
            </a:endParaRP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214414" y="285728"/>
            <a:ext cx="6786610" cy="1752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2400" b="1" dirty="0" smtClean="0"/>
              <a:t>Exhibition and Performance Documentation Working Group</a:t>
            </a:r>
            <a:endParaRPr lang="pt-BR" sz="2400" dirty="0" smtClean="0"/>
          </a:p>
          <a:p>
            <a:pPr algn="ctr"/>
            <a:r>
              <a:rPr lang="en-US" sz="2000" b="1" dirty="0" smtClean="0"/>
              <a:t> </a:t>
            </a:r>
          </a:p>
          <a:p>
            <a:pPr algn="ctr"/>
            <a:endParaRPr lang="pt-BR" sz="2000" dirty="0" smtClean="0"/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>
              <a:solidFill>
                <a:srgbClr val="000000"/>
              </a:solidFill>
            </a:endParaRP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>
              <a:solidFill>
                <a:srgbClr val="000000"/>
              </a:solidFill>
            </a:endParaRP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>
              <a:solidFill>
                <a:srgbClr val="000000"/>
              </a:solidFill>
            </a:endParaRP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>
              <a:solidFill>
                <a:srgbClr val="000000"/>
              </a:solidFill>
            </a:endParaRP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385910" y="1643050"/>
            <a:ext cx="6757990" cy="339567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r>
              <a:rPr lang="en-US" sz="2000" b="1" dirty="0" smtClean="0"/>
              <a:t>Our proposed agenda</a:t>
            </a:r>
            <a:endParaRPr lang="en-US" sz="2000" b="1" dirty="0" smtClean="0"/>
          </a:p>
          <a:p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1. Brief activity report </a:t>
            </a:r>
          </a:p>
          <a:p>
            <a:endParaRPr lang="en-US" sz="2000" dirty="0" smtClean="0"/>
          </a:p>
          <a:p>
            <a:r>
              <a:rPr lang="en-US" sz="2000" dirty="0" smtClean="0"/>
              <a:t>2. Study cases presentation</a:t>
            </a:r>
          </a:p>
          <a:p>
            <a:endParaRPr lang="en-US" sz="2000" dirty="0" smtClean="0"/>
          </a:p>
          <a:p>
            <a:r>
              <a:rPr lang="en-US" sz="2000" dirty="0" smtClean="0"/>
              <a:t>3. Open discussion</a:t>
            </a:r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r>
              <a:rPr lang="en-US" sz="2000" dirty="0" smtClean="0"/>
              <a:t> </a:t>
            </a:r>
            <a:br>
              <a:rPr lang="en-US" sz="2000" dirty="0" smtClean="0"/>
            </a:br>
            <a:endParaRPr lang="pt-BR" sz="2000" dirty="0" smtClean="0"/>
          </a:p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 smtClean="0">
              <a:solidFill>
                <a:srgbClr val="000000"/>
              </a:solidFill>
            </a:endParaRPr>
          </a:p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 smtClean="0">
              <a:solidFill>
                <a:srgbClr val="000000"/>
              </a:solidFill>
            </a:endParaRP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>
              <a:solidFill>
                <a:srgbClr val="000000"/>
              </a:solidFill>
            </a:endParaRP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>
              <a:solidFill>
                <a:srgbClr val="000000"/>
              </a:solidFill>
            </a:endParaRP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>
              <a:solidFill>
                <a:srgbClr val="000000"/>
              </a:solidFill>
            </a:endParaRP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>
              <a:solidFill>
                <a:srgbClr val="000000"/>
              </a:solidFill>
            </a:endParaRP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>
              <a:solidFill>
                <a:srgbClr val="000000"/>
              </a:solidFill>
            </a:endParaRP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214414" y="285728"/>
            <a:ext cx="6786610" cy="1752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2400" b="1" dirty="0" smtClean="0"/>
              <a:t>Exhibition and Performance Documentation Working Group</a:t>
            </a:r>
            <a:endParaRPr lang="pt-BR" sz="2400" dirty="0" smtClean="0"/>
          </a:p>
          <a:p>
            <a:pPr algn="ctr"/>
            <a:r>
              <a:rPr lang="en-US" sz="2000" b="1" dirty="0" smtClean="0"/>
              <a:t> </a:t>
            </a:r>
          </a:p>
          <a:p>
            <a:pPr algn="ctr"/>
            <a:endParaRPr lang="pt-BR" sz="2000" dirty="0" smtClean="0"/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>
              <a:solidFill>
                <a:srgbClr val="000000"/>
              </a:solidFill>
            </a:endParaRP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>
              <a:solidFill>
                <a:srgbClr val="000000"/>
              </a:solidFill>
            </a:endParaRP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>
              <a:solidFill>
                <a:srgbClr val="000000"/>
              </a:solidFill>
            </a:endParaRP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>
              <a:solidFill>
                <a:srgbClr val="000000"/>
              </a:solidFill>
            </a:endParaRP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385910" y="1643050"/>
            <a:ext cx="6757990" cy="339567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r>
              <a:rPr lang="en-US" sz="2000" b="1" dirty="0" smtClean="0"/>
              <a:t>Current activities</a:t>
            </a:r>
            <a:endParaRPr lang="en-US" sz="2000" b="1" dirty="0" smtClean="0"/>
          </a:p>
          <a:p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1. </a:t>
            </a:r>
            <a:r>
              <a:rPr lang="en-US" sz="2000" dirty="0" smtClean="0"/>
              <a:t>Benchmark and networking: identifying related existing initiatives, establishing partnerships and collaboration for information exchange</a:t>
            </a:r>
            <a:r>
              <a:rPr lang="en-US" sz="2000" dirty="0" smtClean="0"/>
              <a:t>;</a:t>
            </a:r>
          </a:p>
          <a:p>
            <a:endParaRPr lang="en-US" sz="2000" dirty="0" smtClean="0"/>
          </a:p>
          <a:p>
            <a:r>
              <a:rPr lang="en-US" sz="2000" dirty="0" smtClean="0"/>
              <a:t>2. </a:t>
            </a:r>
            <a:r>
              <a:rPr lang="en-US" sz="2000" dirty="0" smtClean="0"/>
              <a:t>Bringing partners </a:t>
            </a:r>
            <a:r>
              <a:rPr lang="en-US" sz="2000" dirty="0" smtClean="0"/>
              <a:t>to </a:t>
            </a:r>
            <a:r>
              <a:rPr lang="en-US" sz="2000" dirty="0" smtClean="0"/>
              <a:t>the </a:t>
            </a:r>
            <a:r>
              <a:rPr lang="en-US" sz="2000" dirty="0" smtClean="0"/>
              <a:t>initiative </a:t>
            </a:r>
            <a:r>
              <a:rPr lang="en-US" sz="2000" dirty="0" smtClean="0"/>
              <a:t>(professionals and institutions</a:t>
            </a:r>
            <a:r>
              <a:rPr lang="en-US" sz="2000" dirty="0" smtClean="0"/>
              <a:t>);</a:t>
            </a:r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r>
              <a:rPr lang="en-US" sz="2000" dirty="0" smtClean="0"/>
              <a:t> </a:t>
            </a:r>
            <a:br>
              <a:rPr lang="en-US" sz="2000" dirty="0" smtClean="0"/>
            </a:br>
            <a:endParaRPr lang="pt-BR" sz="2000" dirty="0" smtClean="0"/>
          </a:p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 smtClean="0">
              <a:solidFill>
                <a:srgbClr val="000000"/>
              </a:solidFill>
            </a:endParaRPr>
          </a:p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 smtClean="0">
              <a:solidFill>
                <a:srgbClr val="000000"/>
              </a:solidFill>
            </a:endParaRP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>
              <a:solidFill>
                <a:srgbClr val="000000"/>
              </a:solidFill>
            </a:endParaRP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>
              <a:solidFill>
                <a:srgbClr val="000000"/>
              </a:solidFill>
            </a:endParaRP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>
              <a:solidFill>
                <a:srgbClr val="000000"/>
              </a:solidFill>
            </a:endParaRP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>
              <a:solidFill>
                <a:srgbClr val="000000"/>
              </a:solidFill>
            </a:endParaRP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>
              <a:solidFill>
                <a:srgbClr val="000000"/>
              </a:solidFill>
            </a:endParaRP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214414" y="285728"/>
            <a:ext cx="6786610" cy="1752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2400" b="1" dirty="0" smtClean="0"/>
              <a:t>Exhibition and Performance Documentation Working Group</a:t>
            </a:r>
            <a:endParaRPr lang="pt-BR" sz="2400" dirty="0" smtClean="0"/>
          </a:p>
          <a:p>
            <a:pPr algn="ctr"/>
            <a:r>
              <a:rPr lang="en-US" sz="2000" b="1" dirty="0" smtClean="0"/>
              <a:t> </a:t>
            </a:r>
          </a:p>
          <a:p>
            <a:pPr algn="ctr"/>
            <a:endParaRPr lang="pt-BR" sz="2000" dirty="0" smtClean="0"/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>
              <a:solidFill>
                <a:srgbClr val="000000"/>
              </a:solidFill>
            </a:endParaRP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>
              <a:solidFill>
                <a:srgbClr val="000000"/>
              </a:solidFill>
            </a:endParaRP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>
              <a:solidFill>
                <a:srgbClr val="000000"/>
              </a:solidFill>
            </a:endParaRP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>
              <a:solidFill>
                <a:srgbClr val="000000"/>
              </a:solidFill>
            </a:endParaRP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385910" y="1643050"/>
            <a:ext cx="6757990" cy="339567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r>
              <a:rPr lang="en-US" sz="2000" b="1" dirty="0" smtClean="0"/>
              <a:t>Current activities</a:t>
            </a:r>
            <a:endParaRPr lang="en-US" sz="2000" b="1" dirty="0" smtClean="0"/>
          </a:p>
          <a:p>
            <a:endParaRPr lang="en-US" sz="2000" dirty="0" smtClean="0"/>
          </a:p>
          <a:p>
            <a:r>
              <a:rPr lang="en-US" sz="2000" dirty="0" smtClean="0"/>
              <a:t>3</a:t>
            </a:r>
            <a:r>
              <a:rPr lang="en-US" sz="2000" dirty="0" smtClean="0"/>
              <a:t>. Start the institutional </a:t>
            </a:r>
            <a:r>
              <a:rPr lang="en-US" sz="2000" dirty="0" smtClean="0"/>
              <a:t>survey</a:t>
            </a:r>
            <a:r>
              <a:rPr lang="en-US" sz="2000" dirty="0" smtClean="0"/>
              <a:t>:</a:t>
            </a:r>
          </a:p>
          <a:p>
            <a:endParaRPr lang="en-US" sz="2000" dirty="0" smtClean="0"/>
          </a:p>
          <a:p>
            <a:pPr>
              <a:buFontTx/>
              <a:buChar char="-"/>
            </a:pPr>
            <a:r>
              <a:rPr lang="en-US" sz="2000" dirty="0" smtClean="0"/>
              <a:t> Exhibition documentation</a:t>
            </a:r>
          </a:p>
          <a:p>
            <a:pPr>
              <a:buFontTx/>
              <a:buChar char="-"/>
            </a:pPr>
            <a:r>
              <a:rPr lang="en-US" sz="2000" dirty="0" smtClean="0"/>
              <a:t> Performance art documentation</a:t>
            </a:r>
            <a:endParaRPr lang="en-US" sz="2000" dirty="0" smtClean="0"/>
          </a:p>
          <a:p>
            <a:pPr>
              <a:buFontTx/>
              <a:buChar char="-"/>
            </a:pPr>
            <a:endParaRPr lang="en-US" sz="2000" dirty="0" smtClean="0"/>
          </a:p>
          <a:p>
            <a:r>
              <a:rPr lang="en-US" sz="2000" dirty="0" smtClean="0"/>
              <a:t>Brazil: </a:t>
            </a:r>
          </a:p>
          <a:p>
            <a:r>
              <a:rPr lang="en-US" sz="2000" dirty="0" smtClean="0"/>
              <a:t>- </a:t>
            </a:r>
            <a:r>
              <a:rPr lang="en-US" sz="2000" dirty="0" err="1" smtClean="0"/>
              <a:t>Instituto</a:t>
            </a:r>
            <a:r>
              <a:rPr lang="en-US" sz="2000" dirty="0" smtClean="0"/>
              <a:t> </a:t>
            </a:r>
            <a:r>
              <a:rPr lang="en-US" sz="2000" dirty="0" err="1" smtClean="0"/>
              <a:t>Moreita</a:t>
            </a:r>
            <a:r>
              <a:rPr lang="en-US" sz="2000" dirty="0" smtClean="0"/>
              <a:t> </a:t>
            </a:r>
            <a:r>
              <a:rPr lang="en-US" sz="2000" dirty="0" err="1" smtClean="0"/>
              <a:t>Salles</a:t>
            </a:r>
            <a:r>
              <a:rPr lang="en-US" sz="2000" dirty="0" smtClean="0"/>
              <a:t> (Rio de Janeiro)</a:t>
            </a:r>
          </a:p>
          <a:p>
            <a:pPr>
              <a:buFontTx/>
              <a:buChar char="-"/>
            </a:pPr>
            <a:r>
              <a:rPr lang="en-US" sz="2000" dirty="0" smtClean="0"/>
              <a:t> </a:t>
            </a:r>
            <a:r>
              <a:rPr lang="en-US" sz="2000" dirty="0" err="1" smtClean="0"/>
              <a:t>Instituto</a:t>
            </a:r>
            <a:r>
              <a:rPr lang="en-US" sz="2000" dirty="0" smtClean="0"/>
              <a:t> de Arte </a:t>
            </a:r>
            <a:r>
              <a:rPr lang="en-US" sz="2000" dirty="0" err="1" smtClean="0"/>
              <a:t>Contemporânea</a:t>
            </a:r>
            <a:r>
              <a:rPr lang="en-US" sz="2000" dirty="0" smtClean="0"/>
              <a:t> (São Paulo)</a:t>
            </a:r>
          </a:p>
          <a:p>
            <a:pPr>
              <a:buFontTx/>
              <a:buChar char="-"/>
            </a:pPr>
            <a:r>
              <a:rPr lang="en-US" sz="2000" dirty="0" smtClean="0"/>
              <a:t> </a:t>
            </a:r>
            <a:r>
              <a:rPr lang="en-US" sz="2000" dirty="0" err="1" smtClean="0"/>
              <a:t>Fundação</a:t>
            </a:r>
            <a:r>
              <a:rPr lang="en-US" sz="2000" dirty="0" smtClean="0"/>
              <a:t> </a:t>
            </a:r>
            <a:r>
              <a:rPr lang="en-US" sz="2000" dirty="0" err="1" smtClean="0"/>
              <a:t>Bienal</a:t>
            </a:r>
            <a:r>
              <a:rPr lang="en-US" sz="2000" dirty="0" smtClean="0"/>
              <a:t> de São Paulo (São Paulo)</a:t>
            </a:r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r>
              <a:rPr lang="en-US" sz="2000" dirty="0" smtClean="0"/>
              <a:t> </a:t>
            </a:r>
            <a:br>
              <a:rPr lang="en-US" sz="2000" dirty="0" smtClean="0"/>
            </a:br>
            <a:endParaRPr lang="pt-BR" sz="2000" dirty="0" smtClean="0"/>
          </a:p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 smtClean="0">
              <a:solidFill>
                <a:srgbClr val="000000"/>
              </a:solidFill>
            </a:endParaRPr>
          </a:p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 smtClean="0">
              <a:solidFill>
                <a:srgbClr val="000000"/>
              </a:solidFill>
            </a:endParaRP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>
              <a:solidFill>
                <a:srgbClr val="000000"/>
              </a:solidFill>
            </a:endParaRP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>
              <a:solidFill>
                <a:srgbClr val="000000"/>
              </a:solidFill>
            </a:endParaRP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>
              <a:solidFill>
                <a:srgbClr val="000000"/>
              </a:solidFill>
            </a:endParaRP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>
              <a:solidFill>
                <a:srgbClr val="000000"/>
              </a:solidFill>
            </a:endParaRP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>
              <a:solidFill>
                <a:srgbClr val="000000"/>
              </a:solidFill>
            </a:endParaRP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214414" y="285728"/>
            <a:ext cx="6786610" cy="1752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2400" b="1" dirty="0" smtClean="0"/>
              <a:t>Exhibition and Performance Documentation Working Group</a:t>
            </a:r>
            <a:endParaRPr lang="pt-BR" sz="2400" dirty="0" smtClean="0"/>
          </a:p>
          <a:p>
            <a:pPr algn="ctr"/>
            <a:r>
              <a:rPr lang="en-US" sz="2000" b="1" dirty="0" smtClean="0"/>
              <a:t> </a:t>
            </a:r>
          </a:p>
          <a:p>
            <a:pPr algn="ctr"/>
            <a:endParaRPr lang="pt-BR" sz="2000" dirty="0" smtClean="0"/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>
              <a:solidFill>
                <a:srgbClr val="000000"/>
              </a:solidFill>
            </a:endParaRP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>
              <a:solidFill>
                <a:srgbClr val="000000"/>
              </a:solidFill>
            </a:endParaRP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>
              <a:solidFill>
                <a:srgbClr val="000000"/>
              </a:solidFill>
            </a:endParaRP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>
              <a:solidFill>
                <a:srgbClr val="000000"/>
              </a:solidFill>
            </a:endParaRP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385910" y="1643050"/>
            <a:ext cx="6757990" cy="339567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r>
              <a:rPr lang="en-US" sz="2000" b="1" dirty="0" smtClean="0"/>
              <a:t>Current activities</a:t>
            </a:r>
            <a:endParaRPr lang="en-US" sz="2000" b="1" dirty="0" smtClean="0"/>
          </a:p>
          <a:p>
            <a:endParaRPr lang="en-US" sz="2000" dirty="0" smtClean="0"/>
          </a:p>
          <a:p>
            <a:r>
              <a:rPr lang="en-US" sz="2000" dirty="0" smtClean="0"/>
              <a:t>3</a:t>
            </a:r>
            <a:r>
              <a:rPr lang="en-US" sz="2000" dirty="0" smtClean="0"/>
              <a:t>. Start the institutional </a:t>
            </a:r>
            <a:r>
              <a:rPr lang="en-US" sz="2000" dirty="0" smtClean="0"/>
              <a:t>survey</a:t>
            </a:r>
            <a:r>
              <a:rPr lang="en-US" sz="2000" dirty="0" smtClean="0"/>
              <a:t>:</a:t>
            </a:r>
          </a:p>
          <a:p>
            <a:endParaRPr lang="en-US" sz="2000" dirty="0" smtClean="0"/>
          </a:p>
          <a:p>
            <a:r>
              <a:rPr lang="en-US" sz="2000" dirty="0" smtClean="0"/>
              <a:t>USA: </a:t>
            </a:r>
          </a:p>
          <a:p>
            <a:r>
              <a:rPr lang="en-US" sz="2000" dirty="0" smtClean="0"/>
              <a:t>- Museum of Fine Arts, Houston (Houston)</a:t>
            </a:r>
          </a:p>
          <a:p>
            <a:pPr>
              <a:buFontTx/>
              <a:buChar char="-"/>
            </a:pPr>
            <a:r>
              <a:rPr lang="en-US" sz="2000" dirty="0" smtClean="0"/>
              <a:t> Whitney Museum (New York)</a:t>
            </a:r>
          </a:p>
          <a:p>
            <a:pPr>
              <a:buFontTx/>
              <a:buChar char="-"/>
            </a:pPr>
            <a:r>
              <a:rPr lang="en-US" sz="2000" dirty="0" smtClean="0"/>
              <a:t> </a:t>
            </a:r>
            <a:r>
              <a:rPr lang="en-US" sz="2000" dirty="0" err="1" smtClean="0"/>
              <a:t>MoMA</a:t>
            </a:r>
            <a:r>
              <a:rPr lang="en-US" sz="2000" dirty="0" smtClean="0"/>
              <a:t> (New </a:t>
            </a:r>
            <a:r>
              <a:rPr lang="en-US" sz="2000" dirty="0" smtClean="0"/>
              <a:t>York</a:t>
            </a:r>
            <a:r>
              <a:rPr lang="en-US" sz="2000" dirty="0" smtClean="0"/>
              <a:t>)</a:t>
            </a:r>
          </a:p>
          <a:p>
            <a:pPr>
              <a:buFontTx/>
              <a:buChar char="-"/>
            </a:pPr>
            <a:endParaRPr lang="en-US" sz="2000" dirty="0" smtClean="0"/>
          </a:p>
          <a:p>
            <a:r>
              <a:rPr lang="en-US" sz="2000" dirty="0" smtClean="0"/>
              <a:t>Belgium:</a:t>
            </a:r>
          </a:p>
          <a:p>
            <a:pPr>
              <a:buFontTx/>
              <a:buChar char="-"/>
            </a:pPr>
            <a:r>
              <a:rPr lang="en-US" sz="2000" dirty="0" smtClean="0"/>
              <a:t> </a:t>
            </a:r>
            <a:r>
              <a:rPr lang="en-US" sz="2000" dirty="0" err="1" smtClean="0"/>
              <a:t>Objectif</a:t>
            </a:r>
            <a:r>
              <a:rPr lang="en-US" sz="2000" dirty="0" smtClean="0"/>
              <a:t> Exhibitions (Antwerp)</a:t>
            </a:r>
          </a:p>
          <a:p>
            <a:endParaRPr lang="en-US" sz="2000" dirty="0" smtClean="0"/>
          </a:p>
          <a:p>
            <a:r>
              <a:rPr lang="en-US" sz="2000" dirty="0" smtClean="0"/>
              <a:t>United </a:t>
            </a:r>
            <a:r>
              <a:rPr lang="en-US" sz="2000" dirty="0" err="1" smtClean="0"/>
              <a:t>Kingdon</a:t>
            </a:r>
            <a:r>
              <a:rPr lang="en-US" sz="2000" dirty="0" smtClean="0"/>
              <a:t>:</a:t>
            </a:r>
          </a:p>
          <a:p>
            <a:r>
              <a:rPr lang="en-US" sz="2000" dirty="0" smtClean="0"/>
              <a:t>- Royal College of Art</a:t>
            </a:r>
          </a:p>
          <a:p>
            <a:pPr>
              <a:buFontTx/>
              <a:buChar char="-"/>
            </a:pPr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r>
              <a:rPr lang="en-US" sz="2000" dirty="0" smtClean="0"/>
              <a:t> </a:t>
            </a:r>
            <a:br>
              <a:rPr lang="en-US" sz="2000" dirty="0" smtClean="0"/>
            </a:br>
            <a:endParaRPr lang="pt-BR" sz="2000" dirty="0" smtClean="0"/>
          </a:p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 smtClean="0">
              <a:solidFill>
                <a:srgbClr val="000000"/>
              </a:solidFill>
            </a:endParaRPr>
          </a:p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 smtClean="0">
              <a:solidFill>
                <a:srgbClr val="000000"/>
              </a:solidFill>
            </a:endParaRP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>
              <a:solidFill>
                <a:srgbClr val="000000"/>
              </a:solidFill>
            </a:endParaRP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>
              <a:solidFill>
                <a:srgbClr val="000000"/>
              </a:solidFill>
            </a:endParaRP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>
              <a:solidFill>
                <a:srgbClr val="000000"/>
              </a:solidFill>
            </a:endParaRP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>
              <a:solidFill>
                <a:srgbClr val="000000"/>
              </a:solidFill>
            </a:endParaRP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>
              <a:solidFill>
                <a:srgbClr val="000000"/>
              </a:solidFill>
            </a:endParaRP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214414" y="285728"/>
            <a:ext cx="6786610" cy="1752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2400" b="1" dirty="0" smtClean="0"/>
              <a:t>Exhibition and Performance Documentation Working Group</a:t>
            </a:r>
            <a:endParaRPr lang="pt-BR" sz="2400" dirty="0" smtClean="0"/>
          </a:p>
          <a:p>
            <a:pPr algn="ctr"/>
            <a:r>
              <a:rPr lang="en-US" sz="2000" b="1" dirty="0" smtClean="0"/>
              <a:t> </a:t>
            </a:r>
          </a:p>
          <a:p>
            <a:pPr algn="ctr"/>
            <a:endParaRPr lang="pt-BR" sz="2000" dirty="0" smtClean="0"/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>
              <a:solidFill>
                <a:srgbClr val="000000"/>
              </a:solidFill>
            </a:endParaRP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>
              <a:solidFill>
                <a:srgbClr val="000000"/>
              </a:solidFill>
            </a:endParaRP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>
              <a:solidFill>
                <a:srgbClr val="000000"/>
              </a:solidFill>
            </a:endParaRP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>
              <a:solidFill>
                <a:srgbClr val="000000"/>
              </a:solidFill>
            </a:endParaRP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385910" y="1643050"/>
            <a:ext cx="6757990" cy="339567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r>
              <a:rPr lang="en-US" sz="2000" b="1" dirty="0" smtClean="0"/>
              <a:t>Current challenges</a:t>
            </a:r>
          </a:p>
          <a:p>
            <a:endParaRPr lang="en-US" sz="2000" dirty="0" smtClean="0"/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 Attract museum professionals and institutions;</a:t>
            </a:r>
          </a:p>
          <a:p>
            <a:pPr>
              <a:buFont typeface="Arial" pitchFamily="34" charset="0"/>
              <a:buChar char="•"/>
            </a:pPr>
            <a:endParaRPr lang="en-US" sz="2000" dirty="0" smtClean="0"/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 Implement a dynamic and functional communication strategy and tool;</a:t>
            </a:r>
          </a:p>
          <a:p>
            <a:pPr>
              <a:buFont typeface="Arial" pitchFamily="34" charset="0"/>
              <a:buChar char="•"/>
            </a:pPr>
            <a:endParaRPr lang="en-US" sz="2000" dirty="0" smtClean="0"/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 Organize </a:t>
            </a:r>
            <a:r>
              <a:rPr lang="en-US" sz="2000" dirty="0" smtClean="0"/>
              <a:t>meetings:</a:t>
            </a:r>
          </a:p>
          <a:p>
            <a:pPr>
              <a:buFontTx/>
              <a:buChar char="-"/>
            </a:pPr>
            <a:r>
              <a:rPr lang="en-US" sz="2000" dirty="0" smtClean="0"/>
              <a:t> São Paulo, Brazil (November, 2016)</a:t>
            </a:r>
          </a:p>
          <a:p>
            <a:pPr>
              <a:buFontTx/>
              <a:buChar char="-"/>
            </a:pPr>
            <a:r>
              <a:rPr lang="en-US" sz="2000" dirty="0" smtClean="0"/>
              <a:t> </a:t>
            </a:r>
            <a:r>
              <a:rPr lang="en-US" sz="2000" dirty="0" smtClean="0"/>
              <a:t>Rio de Janeiro (March, 2017)</a:t>
            </a:r>
          </a:p>
          <a:p>
            <a:pPr>
              <a:buFontTx/>
              <a:buChar char="-"/>
            </a:pPr>
            <a:r>
              <a:rPr lang="en-US" sz="2000" dirty="0" smtClean="0"/>
              <a:t> New York or London (2017)</a:t>
            </a:r>
          </a:p>
          <a:p>
            <a:pPr>
              <a:buFontTx/>
              <a:buChar char="-"/>
            </a:pPr>
            <a:r>
              <a:rPr lang="en-US" sz="2000" dirty="0" smtClean="0"/>
              <a:t> </a:t>
            </a:r>
            <a:r>
              <a:rPr lang="en-US" sz="2000" dirty="0" smtClean="0"/>
              <a:t>Georgia CIDOC Conference (2017)</a:t>
            </a:r>
            <a:endParaRPr lang="en-US" sz="2000" dirty="0" smtClean="0"/>
          </a:p>
          <a:p>
            <a:pPr>
              <a:buFont typeface="Arial" pitchFamily="34" charset="0"/>
              <a:buChar char="•"/>
            </a:pPr>
            <a:endParaRPr lang="en-US" sz="2000" dirty="0" smtClean="0"/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 Start the field research.</a:t>
            </a:r>
            <a:br>
              <a:rPr lang="en-US" sz="2000" dirty="0" smtClean="0"/>
            </a:br>
            <a:r>
              <a:rPr lang="en-US" sz="2000" dirty="0" smtClean="0"/>
              <a:t> </a:t>
            </a:r>
            <a:br>
              <a:rPr lang="en-US" sz="2000" dirty="0" smtClean="0"/>
            </a:br>
            <a:endParaRPr lang="pt-BR" sz="2000" dirty="0" smtClean="0"/>
          </a:p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 smtClean="0">
              <a:solidFill>
                <a:srgbClr val="000000"/>
              </a:solidFill>
            </a:endParaRPr>
          </a:p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 smtClean="0">
              <a:solidFill>
                <a:srgbClr val="000000"/>
              </a:solidFill>
            </a:endParaRP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>
              <a:solidFill>
                <a:srgbClr val="000000"/>
              </a:solidFill>
            </a:endParaRP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>
              <a:solidFill>
                <a:srgbClr val="000000"/>
              </a:solidFill>
            </a:endParaRP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>
              <a:solidFill>
                <a:srgbClr val="000000"/>
              </a:solidFill>
            </a:endParaRP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>
              <a:solidFill>
                <a:srgbClr val="000000"/>
              </a:solidFill>
            </a:endParaRP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>
              <a:solidFill>
                <a:srgbClr val="000000"/>
              </a:solidFill>
            </a:endParaRP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214414" y="285728"/>
            <a:ext cx="6786610" cy="1752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2400" b="1" dirty="0" smtClean="0"/>
              <a:t>Exhibition and Performance Documentation Working Group</a:t>
            </a:r>
            <a:endParaRPr lang="pt-BR" sz="2400" dirty="0" smtClean="0"/>
          </a:p>
          <a:p>
            <a:pPr algn="ctr"/>
            <a:r>
              <a:rPr lang="en-US" sz="2000" b="1" dirty="0" smtClean="0"/>
              <a:t> </a:t>
            </a:r>
          </a:p>
          <a:p>
            <a:pPr algn="ctr"/>
            <a:endParaRPr lang="pt-BR" sz="2000" dirty="0" smtClean="0"/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>
              <a:solidFill>
                <a:srgbClr val="000000"/>
              </a:solidFill>
            </a:endParaRP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>
              <a:solidFill>
                <a:srgbClr val="000000"/>
              </a:solidFill>
            </a:endParaRP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>
              <a:solidFill>
                <a:srgbClr val="000000"/>
              </a:solidFill>
            </a:endParaRP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>
              <a:solidFill>
                <a:srgbClr val="000000"/>
              </a:solidFill>
            </a:endParaRP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385910" y="1643050"/>
            <a:ext cx="6757990" cy="339567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r>
              <a:rPr lang="en-US" sz="2000" b="1" dirty="0" smtClean="0"/>
              <a:t>Field research: institutional practices mapping</a:t>
            </a:r>
            <a:endParaRPr lang="en-US" sz="2000" b="1" dirty="0" smtClean="0"/>
          </a:p>
          <a:p>
            <a:endParaRPr lang="en-US" sz="2000" dirty="0" smtClean="0"/>
          </a:p>
          <a:p>
            <a:pPr marL="457200" indent="-457200"/>
            <a:r>
              <a:rPr lang="en-US" sz="2000" dirty="0" smtClean="0"/>
              <a:t>1) How museums document exhibitions and performances?</a:t>
            </a:r>
          </a:p>
          <a:p>
            <a:pPr marL="457200" indent="-457200"/>
            <a:r>
              <a:rPr lang="en-US" sz="2000" dirty="0" smtClean="0"/>
              <a:t>(documentation processes</a:t>
            </a:r>
            <a:r>
              <a:rPr lang="en-US" sz="2000" dirty="0" smtClean="0"/>
              <a:t>/registration strategies)</a:t>
            </a:r>
            <a:endParaRPr lang="en-US" sz="2000" dirty="0" smtClean="0"/>
          </a:p>
          <a:p>
            <a:pPr marL="457200" indent="-457200"/>
            <a:endParaRPr lang="en-US" sz="2000" dirty="0" smtClean="0"/>
          </a:p>
          <a:p>
            <a:pPr marL="457200" indent="-457200"/>
            <a:r>
              <a:rPr lang="en-US" sz="2000" dirty="0" smtClean="0"/>
              <a:t>2) What documents do they current have and how they </a:t>
            </a:r>
          </a:p>
          <a:p>
            <a:pPr marL="457200" indent="-457200"/>
            <a:r>
              <a:rPr lang="en-US" sz="2000" dirty="0" smtClean="0"/>
              <a:t>manage/keep it? </a:t>
            </a:r>
            <a:r>
              <a:rPr lang="en-US" sz="2000" dirty="0" smtClean="0"/>
              <a:t>(documentation product/record and archives)</a:t>
            </a:r>
          </a:p>
          <a:p>
            <a:pPr marL="457200" indent="-457200"/>
            <a:endParaRPr lang="en-US" sz="2000" dirty="0" smtClean="0"/>
          </a:p>
          <a:p>
            <a:pPr marL="457200" indent="-457200"/>
            <a:r>
              <a:rPr lang="en-US" sz="2000" dirty="0" smtClean="0"/>
              <a:t>3) Who is responsible for exhibition/performance </a:t>
            </a:r>
          </a:p>
          <a:p>
            <a:pPr marL="457200" indent="-457200"/>
            <a:r>
              <a:rPr lang="en-US" sz="2000" dirty="0" smtClean="0"/>
              <a:t>documentation in the museum (professional, area, department </a:t>
            </a:r>
          </a:p>
          <a:p>
            <a:pPr marL="457200" indent="-457200"/>
            <a:r>
              <a:rPr lang="en-US" sz="2000" dirty="0" smtClean="0"/>
              <a:t>etc.)?</a:t>
            </a:r>
            <a:endParaRPr lang="en-US" sz="2000" dirty="0" smtClean="0"/>
          </a:p>
          <a:p>
            <a:pPr marL="457200" indent="-457200"/>
            <a:endParaRPr lang="en-US" sz="2000" dirty="0" smtClean="0"/>
          </a:p>
          <a:p>
            <a:pPr marL="457200" indent="-457200"/>
            <a:r>
              <a:rPr lang="en-US" sz="2000" dirty="0" smtClean="0"/>
              <a:t>4</a:t>
            </a:r>
            <a:r>
              <a:rPr lang="en-US" sz="2000" dirty="0" smtClean="0"/>
              <a:t>) What kind of research demands the museum have for </a:t>
            </a:r>
          </a:p>
          <a:p>
            <a:pPr marL="457200" indent="-457200"/>
            <a:r>
              <a:rPr lang="en-US" sz="2000" dirty="0" smtClean="0"/>
              <a:t>e</a:t>
            </a:r>
            <a:r>
              <a:rPr lang="en-US" sz="2000" dirty="0" smtClean="0"/>
              <a:t>xhibition/performance records/information </a:t>
            </a:r>
          </a:p>
          <a:p>
            <a:pPr marL="457200" indent="-457200"/>
            <a:r>
              <a:rPr lang="en-US" sz="2000" dirty="0" smtClean="0"/>
              <a:t>(internal/external)?</a:t>
            </a:r>
          </a:p>
          <a:p>
            <a:pPr marL="457200" indent="-457200"/>
            <a:endParaRPr lang="en-US" sz="2000" dirty="0" smtClean="0"/>
          </a:p>
          <a:p>
            <a:pPr marL="457200" indent="-457200"/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 </a:t>
            </a:r>
            <a:br>
              <a:rPr lang="en-US" sz="2000" dirty="0" smtClean="0"/>
            </a:br>
            <a:endParaRPr lang="pt-BR" sz="2000" dirty="0" smtClean="0"/>
          </a:p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 smtClean="0">
              <a:solidFill>
                <a:srgbClr val="000000"/>
              </a:solidFill>
            </a:endParaRPr>
          </a:p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 smtClean="0">
              <a:solidFill>
                <a:srgbClr val="000000"/>
              </a:solidFill>
            </a:endParaRP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>
              <a:solidFill>
                <a:srgbClr val="000000"/>
              </a:solidFill>
            </a:endParaRP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>
              <a:solidFill>
                <a:srgbClr val="000000"/>
              </a:solidFill>
            </a:endParaRP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>
              <a:solidFill>
                <a:srgbClr val="000000"/>
              </a:solidFill>
            </a:endParaRP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>
              <a:solidFill>
                <a:srgbClr val="000000"/>
              </a:solidFill>
            </a:endParaRP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>
              <a:solidFill>
                <a:srgbClr val="000000"/>
              </a:solidFill>
            </a:endParaRP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214414" y="285728"/>
            <a:ext cx="6786610" cy="1752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2400" b="1" dirty="0" smtClean="0"/>
              <a:t>Exhibition and Performance Documentation Working Group</a:t>
            </a:r>
            <a:endParaRPr lang="pt-BR" sz="2400" dirty="0" smtClean="0"/>
          </a:p>
          <a:p>
            <a:pPr algn="ctr"/>
            <a:r>
              <a:rPr lang="en-US" sz="2000" b="1" dirty="0" smtClean="0"/>
              <a:t> </a:t>
            </a:r>
          </a:p>
          <a:p>
            <a:pPr algn="ctr"/>
            <a:endParaRPr lang="pt-BR" sz="2000" dirty="0" smtClean="0"/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>
              <a:solidFill>
                <a:srgbClr val="000000"/>
              </a:solidFill>
            </a:endParaRP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>
              <a:solidFill>
                <a:srgbClr val="000000"/>
              </a:solidFill>
            </a:endParaRP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>
              <a:solidFill>
                <a:srgbClr val="000000"/>
              </a:solidFill>
            </a:endParaRP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>
              <a:solidFill>
                <a:srgbClr val="000000"/>
              </a:solidFill>
            </a:endParaRP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385910" y="1643050"/>
            <a:ext cx="6757990" cy="339567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r>
              <a:rPr lang="en-US" sz="2000" b="1" dirty="0" smtClean="0"/>
              <a:t>Field research: institutional practices mapping</a:t>
            </a:r>
            <a:endParaRPr lang="en-US" sz="2000" b="1" dirty="0" smtClean="0"/>
          </a:p>
          <a:p>
            <a:pPr marL="457200" indent="-457200"/>
            <a:endParaRPr lang="en-US" sz="2000" dirty="0" smtClean="0"/>
          </a:p>
          <a:p>
            <a:pPr marL="457200" indent="-457200"/>
            <a:r>
              <a:rPr lang="en-US" sz="2000" dirty="0" smtClean="0"/>
              <a:t>5</a:t>
            </a:r>
            <a:r>
              <a:rPr lang="en-US" sz="2000" dirty="0" smtClean="0"/>
              <a:t>) How the museum catalog and provide access to </a:t>
            </a:r>
          </a:p>
          <a:p>
            <a:pPr marL="457200" indent="-457200"/>
            <a:r>
              <a:rPr lang="en-US" sz="2000" dirty="0" smtClean="0"/>
              <a:t>exhibition/performance information? What kind of tools and </a:t>
            </a:r>
          </a:p>
          <a:p>
            <a:pPr marL="457200" indent="-457200"/>
            <a:r>
              <a:rPr lang="en-US" sz="2000" dirty="0" smtClean="0"/>
              <a:t>strategies are used?</a:t>
            </a:r>
          </a:p>
          <a:p>
            <a:pPr marL="457200" indent="-457200"/>
            <a:endParaRPr lang="en-US" sz="2000" dirty="0" smtClean="0"/>
          </a:p>
          <a:p>
            <a:pPr marL="457200" indent="-457200"/>
            <a:r>
              <a:rPr lang="en-US" sz="2000" dirty="0" smtClean="0"/>
              <a:t>6</a:t>
            </a:r>
            <a:r>
              <a:rPr lang="en-US" sz="2000" dirty="0" smtClean="0"/>
              <a:t>) What kind of exhibition/performance history research </a:t>
            </a:r>
          </a:p>
          <a:p>
            <a:pPr marL="457200" indent="-457200"/>
            <a:r>
              <a:rPr lang="en-US" sz="2000" dirty="0" smtClean="0"/>
              <a:t>initiatives/projects the museum have or took part in recent </a:t>
            </a:r>
          </a:p>
          <a:p>
            <a:pPr marL="457200" indent="-457200"/>
            <a:r>
              <a:rPr lang="en-US" sz="2000" dirty="0" smtClean="0"/>
              <a:t>y</a:t>
            </a:r>
            <a:r>
              <a:rPr lang="en-US" sz="2000" dirty="0" smtClean="0"/>
              <a:t>ears?</a:t>
            </a:r>
          </a:p>
          <a:p>
            <a:pPr marL="457200" indent="-457200"/>
            <a:endParaRPr lang="en-US" sz="2000" dirty="0" smtClean="0"/>
          </a:p>
          <a:p>
            <a:pPr marL="457200" indent="-457200"/>
            <a:r>
              <a:rPr lang="en-US" sz="2000" dirty="0" smtClean="0"/>
              <a:t>7</a:t>
            </a:r>
            <a:r>
              <a:rPr lang="en-US" sz="2000" dirty="0" smtClean="0"/>
              <a:t>) How exhibition/performance records/information interact or </a:t>
            </a:r>
          </a:p>
          <a:p>
            <a:pPr marL="457200" indent="-457200"/>
            <a:r>
              <a:rPr lang="en-US" sz="2000" dirty="0" smtClean="0"/>
              <a:t>are used by collection management systems and collection </a:t>
            </a:r>
          </a:p>
          <a:p>
            <a:pPr marL="457200" indent="-457200"/>
            <a:r>
              <a:rPr lang="en-US" sz="2000" dirty="0" smtClean="0"/>
              <a:t>cataloguing and documentation processes?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 </a:t>
            </a:r>
            <a:br>
              <a:rPr lang="en-US" sz="2000" dirty="0" smtClean="0"/>
            </a:br>
            <a:endParaRPr lang="pt-BR" sz="2000" dirty="0" smtClean="0"/>
          </a:p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 smtClean="0">
              <a:solidFill>
                <a:srgbClr val="000000"/>
              </a:solidFill>
            </a:endParaRPr>
          </a:p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 smtClean="0">
              <a:solidFill>
                <a:srgbClr val="000000"/>
              </a:solidFill>
            </a:endParaRP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>
              <a:solidFill>
                <a:srgbClr val="000000"/>
              </a:solidFill>
            </a:endParaRP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>
              <a:solidFill>
                <a:srgbClr val="000000"/>
              </a:solidFill>
            </a:endParaRP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>
              <a:solidFill>
                <a:srgbClr val="000000"/>
              </a:solidFill>
            </a:endParaRP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>
              <a:solidFill>
                <a:srgbClr val="000000"/>
              </a:solidFill>
            </a:endParaRP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>
              <a:solidFill>
                <a:srgbClr val="000000"/>
              </a:solidFill>
            </a:endParaRP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071538" y="357166"/>
            <a:ext cx="7143800" cy="5395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algn="ctr"/>
            <a:endParaRPr lang="en-US" sz="2000" b="1" dirty="0" smtClean="0"/>
          </a:p>
          <a:p>
            <a:pPr algn="ctr"/>
            <a:endParaRPr lang="en-US" sz="2000" b="1" dirty="0" smtClean="0"/>
          </a:p>
          <a:p>
            <a:pPr algn="ctr"/>
            <a:endParaRPr lang="en-US" sz="2000" b="1" dirty="0" smtClean="0"/>
          </a:p>
          <a:p>
            <a:pPr algn="ctr"/>
            <a:endParaRPr lang="en-US" sz="2000" b="1" dirty="0" smtClean="0"/>
          </a:p>
          <a:p>
            <a:pPr algn="ctr"/>
            <a:endParaRPr lang="en-US" sz="2000" b="1" dirty="0" smtClean="0"/>
          </a:p>
          <a:p>
            <a:pPr algn="ctr"/>
            <a:endParaRPr lang="en-US" sz="3200" b="1" dirty="0" smtClean="0"/>
          </a:p>
          <a:p>
            <a:pPr algn="ctr"/>
            <a:r>
              <a:rPr lang="en-US" sz="3200" b="1" dirty="0" smtClean="0"/>
              <a:t>Thank you</a:t>
            </a:r>
            <a:r>
              <a:rPr lang="en-US" sz="3200" b="1" dirty="0" smtClean="0"/>
              <a:t>!</a:t>
            </a:r>
          </a:p>
          <a:p>
            <a:pPr algn="ctr"/>
            <a:endParaRPr lang="en-US" sz="3200" b="1" dirty="0" smtClean="0"/>
          </a:p>
          <a:p>
            <a:pPr algn="ctr"/>
            <a:r>
              <a:rPr lang="en-US" sz="2400" dirty="0" smtClean="0">
                <a:hlinkClick r:id="rId2"/>
              </a:rPr>
              <a:t>gabrielmoore@gmail.com</a:t>
            </a:r>
            <a:r>
              <a:rPr lang="en-US" sz="2400" b="1" dirty="0" smtClean="0"/>
              <a:t> </a:t>
            </a:r>
            <a:endParaRPr lang="en-US" sz="2400" dirty="0" smtClean="0"/>
          </a:p>
          <a:p>
            <a:endParaRPr lang="en-US" sz="2000" dirty="0" smtClean="0"/>
          </a:p>
          <a:p>
            <a:r>
              <a:rPr lang="en-US" sz="2000" dirty="0" smtClean="0"/>
              <a:t/>
            </a:r>
            <a:br>
              <a:rPr lang="en-US" sz="2000" dirty="0" smtClean="0"/>
            </a:br>
            <a:endParaRPr lang="en-US" sz="2000" dirty="0" smtClean="0"/>
          </a:p>
          <a:p>
            <a:r>
              <a:rPr lang="en-US" sz="2000" dirty="0" smtClean="0"/>
              <a:t>  </a:t>
            </a:r>
            <a:endParaRPr lang="pt-BR" sz="2000" dirty="0" smtClean="0"/>
          </a:p>
          <a:p>
            <a:pPr>
              <a:buFont typeface="Arial" pitchFamily="34" charset="0"/>
              <a:buChar char="•"/>
            </a:pPr>
            <a:endParaRPr lang="en-US" sz="2000" dirty="0" smtClean="0">
              <a:solidFill>
                <a:srgbClr val="000000"/>
              </a:solidFill>
            </a:endParaRPr>
          </a:p>
          <a:p>
            <a:pPr algn="just"/>
            <a:endParaRPr lang="en-GB" dirty="0" smtClean="0">
              <a:solidFill>
                <a:srgbClr val="000000"/>
              </a:solidFill>
            </a:endParaRP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>
              <a:solidFill>
                <a:srgbClr val="000000"/>
              </a:solidFill>
            </a:endParaRP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>
              <a:solidFill>
                <a:srgbClr val="000000"/>
              </a:solidFill>
            </a:endParaRP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>
              <a:solidFill>
                <a:srgbClr val="000000"/>
              </a:solidFill>
            </a:endParaRP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>
              <a:solidFill>
                <a:srgbClr val="000000"/>
              </a:solidFill>
            </a:endParaRP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>
              <a:solidFill>
                <a:srgbClr val="000000"/>
              </a:solidFill>
            </a:endParaRP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>
              <a:solidFill>
                <a:srgbClr val="000000"/>
              </a:solidFill>
            </a:endParaRP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>
              <a:solidFill>
                <a:srgbClr val="000000"/>
              </a:solidFill>
            </a:endParaRP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>
              <a:solidFill>
                <a:srgbClr val="000000"/>
              </a:solidFill>
            </a:endParaRP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448</TotalTime>
  <Words>319</Words>
  <PresentationFormat>Apresentação na tela (4:3)</PresentationFormat>
  <Paragraphs>209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0" baseType="lpstr">
      <vt:lpstr>Tema do Office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Acer</dc:creator>
  <cp:lastModifiedBy>Acer</cp:lastModifiedBy>
  <cp:revision>80</cp:revision>
  <dcterms:created xsi:type="dcterms:W3CDTF">2015-09-04T15:39:03Z</dcterms:created>
  <dcterms:modified xsi:type="dcterms:W3CDTF">2016-07-03T05:24:46Z</dcterms:modified>
</cp:coreProperties>
</file>